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81" r:id="rId10"/>
    <p:sldId id="264" r:id="rId11"/>
    <p:sldId id="267" r:id="rId12"/>
    <p:sldId id="268" r:id="rId13"/>
    <p:sldId id="278" r:id="rId14"/>
    <p:sldId id="279" r:id="rId15"/>
    <p:sldId id="280" r:id="rId16"/>
    <p:sldId id="277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D9AF-FC3C-4E93-B9FD-57CDB0D6AC68}" type="datetimeFigureOut">
              <a:rPr lang="sk-SK" smtClean="0"/>
              <a:pPr/>
              <a:t>19. 1. 2016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A81D-9E83-4582-8042-3C572D7DE5F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D9AF-FC3C-4E93-B9FD-57CDB0D6AC68}" type="datetimeFigureOut">
              <a:rPr lang="sk-SK" smtClean="0"/>
              <a:pPr/>
              <a:t>19. 1. 2016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A81D-9E83-4582-8042-3C572D7DE5F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D9AF-FC3C-4E93-B9FD-57CDB0D6AC68}" type="datetimeFigureOut">
              <a:rPr lang="sk-SK" smtClean="0"/>
              <a:pPr/>
              <a:t>19. 1. 2016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A81D-9E83-4582-8042-3C572D7DE5F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D9AF-FC3C-4E93-B9FD-57CDB0D6AC68}" type="datetimeFigureOut">
              <a:rPr lang="sk-SK" smtClean="0"/>
              <a:pPr/>
              <a:t>19. 1. 2016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A81D-9E83-4582-8042-3C572D7DE5F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D9AF-FC3C-4E93-B9FD-57CDB0D6AC68}" type="datetimeFigureOut">
              <a:rPr lang="sk-SK" smtClean="0"/>
              <a:pPr/>
              <a:t>19. 1. 2016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A81D-9E83-4582-8042-3C572D7DE5F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D9AF-FC3C-4E93-B9FD-57CDB0D6AC68}" type="datetimeFigureOut">
              <a:rPr lang="sk-SK" smtClean="0"/>
              <a:pPr/>
              <a:t>19. 1. 2016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A81D-9E83-4582-8042-3C572D7DE5F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D9AF-FC3C-4E93-B9FD-57CDB0D6AC68}" type="datetimeFigureOut">
              <a:rPr lang="sk-SK" smtClean="0"/>
              <a:pPr/>
              <a:t>19. 1. 2016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A81D-9E83-4582-8042-3C572D7DE5F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D9AF-FC3C-4E93-B9FD-57CDB0D6AC68}" type="datetimeFigureOut">
              <a:rPr lang="sk-SK" smtClean="0"/>
              <a:pPr/>
              <a:t>19. 1. 2016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A81D-9E83-4582-8042-3C572D7DE5F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D9AF-FC3C-4E93-B9FD-57CDB0D6AC68}" type="datetimeFigureOut">
              <a:rPr lang="sk-SK" smtClean="0"/>
              <a:pPr/>
              <a:t>19. 1. 2016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A81D-9E83-4582-8042-3C572D7DE5F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D9AF-FC3C-4E93-B9FD-57CDB0D6AC68}" type="datetimeFigureOut">
              <a:rPr lang="sk-SK" smtClean="0"/>
              <a:pPr/>
              <a:t>19. 1. 2016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A81D-9E83-4582-8042-3C572D7DE5F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D9AF-FC3C-4E93-B9FD-57CDB0D6AC68}" type="datetimeFigureOut">
              <a:rPr lang="sk-SK" smtClean="0"/>
              <a:pPr/>
              <a:t>19. 1. 2016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A81D-9E83-4582-8042-3C572D7DE5F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FD9AF-FC3C-4E93-B9FD-57CDB0D6AC68}" type="datetimeFigureOut">
              <a:rPr lang="sk-SK" smtClean="0"/>
              <a:pPr/>
              <a:t>19. 1. 2016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BA81D-9E83-4582-8042-3C572D7DE5F5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OSOBNÉ FINANCIE A RODINNÝ ROZPOČET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>
                <a:solidFill>
                  <a:srgbClr val="FF0000"/>
                </a:solidFill>
              </a:rPr>
              <a:t>PLÁNOVANIE OSOBNÝCH A RODINNÝCH FINANCIÍ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b="1" dirty="0"/>
              <a:t>Čo by ste mali vedieť pred plánovaním svojich osobných </a:t>
            </a:r>
            <a:r>
              <a:rPr lang="sk-SK" b="1" dirty="0" smtClean="0"/>
              <a:t>financií:</a:t>
            </a:r>
            <a:endParaRPr lang="sk-SK" sz="2800" dirty="0"/>
          </a:p>
          <a:p>
            <a:pPr lvl="0">
              <a:buFontTx/>
              <a:buChar char="-"/>
            </a:pPr>
            <a:r>
              <a:rPr lang="sk-SK" dirty="0" smtClean="0"/>
              <a:t>rozpočet </a:t>
            </a:r>
            <a:r>
              <a:rPr lang="sk-SK" dirty="0"/>
              <a:t>osobných financií závisí od očakávaných </a:t>
            </a:r>
            <a:r>
              <a:rPr lang="sk-SK" i="1" dirty="0"/>
              <a:t>príjmov</a:t>
            </a:r>
            <a:r>
              <a:rPr lang="sk-SK" dirty="0"/>
              <a:t> a </a:t>
            </a:r>
            <a:r>
              <a:rPr lang="sk-SK" i="1" dirty="0"/>
              <a:t>výdavkov</a:t>
            </a:r>
            <a:r>
              <a:rPr lang="sk-SK" dirty="0"/>
              <a:t>, vrátane </a:t>
            </a:r>
            <a:r>
              <a:rPr lang="sk-SK" i="1" dirty="0" smtClean="0"/>
              <a:t>sporenia</a:t>
            </a:r>
          </a:p>
          <a:p>
            <a:pPr lvl="0">
              <a:buFontTx/>
              <a:buChar char="-"/>
            </a:pPr>
            <a:r>
              <a:rPr lang="sk-SK" dirty="0" smtClean="0"/>
              <a:t>pomáha </a:t>
            </a:r>
            <a:r>
              <a:rPr lang="sk-SK" dirty="0"/>
              <a:t>ľuďom lepšie sa orientovať vo vlastných </a:t>
            </a:r>
            <a:r>
              <a:rPr lang="sk-SK" dirty="0" smtClean="0"/>
              <a:t>financiách</a:t>
            </a:r>
          </a:p>
          <a:p>
            <a:pPr lvl="0">
              <a:buNone/>
            </a:pPr>
            <a:endParaRPr lang="sk-SK" sz="2800" dirty="0"/>
          </a:p>
          <a:p>
            <a:pPr>
              <a:buFontTx/>
              <a:buChar char="-"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dirty="0" smtClean="0">
                <a:solidFill>
                  <a:srgbClr val="0070C0"/>
                </a:solidFill>
              </a:rPr>
              <a:t>Príjmy:</a:t>
            </a:r>
            <a:endParaRPr lang="sk-SK" dirty="0">
              <a:solidFill>
                <a:srgbClr val="0070C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Tx/>
              <a:buChar char="-"/>
            </a:pPr>
            <a:r>
              <a:rPr lang="sk-SK" dirty="0" smtClean="0"/>
              <a:t>sú </a:t>
            </a:r>
            <a:r>
              <a:rPr lang="sk-SK" dirty="0"/>
              <a:t>všetky peniaze, ktoré do domácnosti v určitom období prídu. Existuje viacero spôsobov ako daný príjem finančný spotrebiteľ dosahuje</a:t>
            </a:r>
            <a:r>
              <a:rPr lang="sk-SK" dirty="0" smtClean="0"/>
              <a:t>:</a:t>
            </a:r>
          </a:p>
          <a:p>
            <a:pPr>
              <a:buNone/>
            </a:pPr>
            <a:endParaRPr lang="sk-SK" dirty="0"/>
          </a:p>
          <a:p>
            <a:pPr lvl="0"/>
            <a:r>
              <a:rPr lang="sk-SK" i="1" dirty="0">
                <a:solidFill>
                  <a:srgbClr val="00B050"/>
                </a:solidFill>
              </a:rPr>
              <a:t>prácou</a:t>
            </a:r>
            <a:r>
              <a:rPr lang="sk-SK" i="1" dirty="0"/>
              <a:t> </a:t>
            </a:r>
            <a:r>
              <a:rPr lang="sk-SK" dirty="0"/>
              <a:t>(ako zamestnanci) – pracovné príjmy z pracovného pomeru</a:t>
            </a:r>
          </a:p>
          <a:p>
            <a:pPr lvl="0"/>
            <a:r>
              <a:rPr lang="sk-SK" i="1" dirty="0">
                <a:solidFill>
                  <a:srgbClr val="00B050"/>
                </a:solidFill>
              </a:rPr>
              <a:t>podnikaním</a:t>
            </a:r>
            <a:r>
              <a:rPr lang="sk-SK" dirty="0"/>
              <a:t> – príjmy z podnikania</a:t>
            </a:r>
          </a:p>
          <a:p>
            <a:pPr lvl="0"/>
            <a:r>
              <a:rPr lang="sk-SK" i="1" dirty="0">
                <a:solidFill>
                  <a:srgbClr val="00B050"/>
                </a:solidFill>
              </a:rPr>
              <a:t>prenájmom nehnuteľnosti </a:t>
            </a:r>
            <a:r>
              <a:rPr lang="sk-SK" dirty="0"/>
              <a:t>(dom, byt, pôda) – príjmy z prenájmu</a:t>
            </a:r>
          </a:p>
          <a:p>
            <a:pPr lvl="0"/>
            <a:r>
              <a:rPr lang="sk-SK" i="1" dirty="0">
                <a:solidFill>
                  <a:srgbClr val="00B050"/>
                </a:solidFill>
              </a:rPr>
              <a:t>vlastníctvom cenných papierov</a:t>
            </a:r>
            <a:r>
              <a:rPr lang="sk-SK" dirty="0"/>
              <a:t> (akcií, dlhopisov, podielových listov) – príjmy z kapitálového majetku</a:t>
            </a:r>
          </a:p>
          <a:p>
            <a:pPr lvl="0"/>
            <a:r>
              <a:rPr lang="sk-SK" i="1" dirty="0">
                <a:solidFill>
                  <a:srgbClr val="00B050"/>
                </a:solidFill>
              </a:rPr>
              <a:t>sociálnou podporou </a:t>
            </a:r>
            <a:r>
              <a:rPr lang="sk-SK" dirty="0"/>
              <a:t>- poberaním rodinných dávok a sociálnych dávok</a:t>
            </a:r>
          </a:p>
          <a:p>
            <a:pPr lvl="0"/>
            <a:r>
              <a:rPr lang="sk-SK" i="1" dirty="0">
                <a:solidFill>
                  <a:srgbClr val="00B050"/>
                </a:solidFill>
              </a:rPr>
              <a:t>podporou v nezamestnanosti </a:t>
            </a:r>
            <a:r>
              <a:rPr lang="sk-SK" dirty="0"/>
              <a:t>– poberaním podpory v nezamestnanosti</a:t>
            </a:r>
          </a:p>
          <a:p>
            <a:pPr lvl="0"/>
            <a:r>
              <a:rPr lang="sk-SK" i="1" dirty="0">
                <a:solidFill>
                  <a:srgbClr val="00B050"/>
                </a:solidFill>
              </a:rPr>
              <a:t>podporou pre zdravotne ťažké postihnutie </a:t>
            </a:r>
            <a:r>
              <a:rPr lang="sk-SK" dirty="0"/>
              <a:t>– poberaním invalidného dôchodku</a:t>
            </a:r>
          </a:p>
          <a:p>
            <a:pPr lvl="0"/>
            <a:r>
              <a:rPr lang="sk-SK" i="1" dirty="0">
                <a:solidFill>
                  <a:srgbClr val="00B050"/>
                </a:solidFill>
              </a:rPr>
              <a:t>mimoriadnym príjmom </a:t>
            </a:r>
            <a:r>
              <a:rPr lang="sk-SK" dirty="0"/>
              <a:t>- prevzatím daru alebo predajom majetku</a:t>
            </a:r>
          </a:p>
          <a:p>
            <a:pPr lvl="0"/>
            <a:r>
              <a:rPr lang="sk-SK" i="1" dirty="0">
                <a:solidFill>
                  <a:srgbClr val="00B050"/>
                </a:solidFill>
              </a:rPr>
              <a:t>príležitostným príjmom </a:t>
            </a:r>
            <a:r>
              <a:rPr lang="sk-SK" dirty="0"/>
              <a:t>– príjem z brigády, sezónnej práce, predaja plodín, atď.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dirty="0" smtClean="0">
                <a:solidFill>
                  <a:srgbClr val="0070C0"/>
                </a:solidFill>
              </a:rPr>
              <a:t>Výdavky:</a:t>
            </a:r>
            <a:endParaRPr lang="sk-SK" dirty="0">
              <a:solidFill>
                <a:srgbClr val="0070C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sk-SK" i="1" u="sng" dirty="0"/>
              <a:t>fixné (základné, pravidelné) výdavky:</a:t>
            </a:r>
            <a:endParaRPr lang="sk-SK" sz="2800" u="sng" dirty="0"/>
          </a:p>
          <a:p>
            <a:pPr lvl="1"/>
            <a:r>
              <a:rPr lang="sk-SK" dirty="0"/>
              <a:t>výdavky na bývanie (nájomné, energie, opravy)</a:t>
            </a:r>
            <a:endParaRPr lang="sk-SK" sz="2400" dirty="0"/>
          </a:p>
          <a:p>
            <a:pPr lvl="1"/>
            <a:r>
              <a:rPr lang="sk-SK" dirty="0"/>
              <a:t>výdavky na stravu</a:t>
            </a:r>
            <a:endParaRPr lang="sk-SK" sz="2400" dirty="0"/>
          </a:p>
          <a:p>
            <a:pPr lvl="1"/>
            <a:r>
              <a:rPr lang="sk-SK" dirty="0"/>
              <a:t>výdavky na dopravu</a:t>
            </a:r>
            <a:endParaRPr lang="sk-SK" sz="2400" dirty="0"/>
          </a:p>
          <a:p>
            <a:pPr lvl="1"/>
            <a:r>
              <a:rPr lang="sk-SK" dirty="0"/>
              <a:t>výdavky na automobil (pohonné hmoty, opravy, poistenie) splátky úverov</a:t>
            </a:r>
            <a:endParaRPr lang="sk-SK" sz="2400" dirty="0"/>
          </a:p>
          <a:p>
            <a:pPr lvl="1"/>
            <a:r>
              <a:rPr lang="sk-SK" dirty="0"/>
              <a:t>výdavky na štúdium/vzdelávanie</a:t>
            </a:r>
            <a:endParaRPr lang="sk-SK" sz="2400" dirty="0"/>
          </a:p>
          <a:p>
            <a:pPr lvl="1"/>
            <a:r>
              <a:rPr lang="sk-SK" dirty="0"/>
              <a:t>poplatky za komunikáciu (mobilné telefóny, pevná linka, internet),</a:t>
            </a:r>
            <a:endParaRPr lang="sk-SK" sz="2400" dirty="0"/>
          </a:p>
          <a:p>
            <a:pPr lvl="1"/>
            <a:r>
              <a:rPr lang="sk-SK" dirty="0"/>
              <a:t>poplatky za lieky</a:t>
            </a:r>
            <a:endParaRPr lang="sk-SK" sz="2400" dirty="0"/>
          </a:p>
          <a:p>
            <a:pPr lvl="1"/>
            <a:r>
              <a:rPr lang="sk-SK" dirty="0"/>
              <a:t>poplatky za TV a rozhlas</a:t>
            </a:r>
            <a:endParaRPr lang="sk-SK" sz="2400" dirty="0"/>
          </a:p>
          <a:p>
            <a:pPr lvl="1"/>
            <a:r>
              <a:rPr lang="sk-SK" dirty="0" smtClean="0"/>
              <a:t>sporenie</a:t>
            </a:r>
          </a:p>
          <a:p>
            <a:pPr lvl="1">
              <a:buNone/>
            </a:pPr>
            <a:endParaRPr lang="sk-SK" sz="2400" dirty="0"/>
          </a:p>
          <a:p>
            <a:pPr lvl="0"/>
            <a:r>
              <a:rPr lang="sk-SK" i="1" u="sng" dirty="0"/>
              <a:t>špecifické </a:t>
            </a:r>
            <a:r>
              <a:rPr lang="sk-SK" i="1" u="sng" dirty="0" smtClean="0"/>
              <a:t>výdavky:</a:t>
            </a:r>
            <a:endParaRPr lang="sk-SK" sz="2800" u="sng" dirty="0"/>
          </a:p>
          <a:p>
            <a:pPr lvl="1"/>
            <a:r>
              <a:rPr lang="sk-SK" dirty="0"/>
              <a:t>náklady na kozmetiku, oblečenie, návštevu divadla, kina a iných spoločenských udalostí</a:t>
            </a:r>
            <a:endParaRPr lang="sk-SK" sz="2400" dirty="0"/>
          </a:p>
          <a:p>
            <a:pPr lvl="1"/>
            <a:r>
              <a:rPr lang="sk-SK" dirty="0"/>
              <a:t>náklady na koníčky, športovanie, návštevu športových </a:t>
            </a:r>
            <a:r>
              <a:rPr lang="sk-SK" dirty="0" smtClean="0"/>
              <a:t>udalostí</a:t>
            </a:r>
          </a:p>
          <a:p>
            <a:pPr lvl="1">
              <a:buNone/>
            </a:pPr>
            <a:endParaRPr lang="sk-SK" sz="2400" dirty="0"/>
          </a:p>
          <a:p>
            <a:pPr lvl="0"/>
            <a:r>
              <a:rPr lang="sk-SK" i="1" u="sng" dirty="0" smtClean="0"/>
              <a:t>neočakávané/náhle:</a:t>
            </a:r>
            <a:endParaRPr lang="sk-SK" sz="2800" u="sng" dirty="0"/>
          </a:p>
          <a:p>
            <a:pPr lvl="1"/>
            <a:r>
              <a:rPr lang="sk-SK" dirty="0"/>
              <a:t>ochorenie, úraz, návšteva lekára, pokazený spotrebič, strata zamestnania, havária, požiar, tragédia v rodine, zničená úroda</a:t>
            </a:r>
            <a:endParaRPr lang="sk-SK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0000"/>
                </a:solidFill>
              </a:rPr>
              <a:t>PLÁNOVANIE OSOBNÝCH FINANCIÍ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dirty="0" smtClean="0"/>
              <a:t>Plánovanie osobných financií nie je len o prepočte, či príjmy pokryjú výdavky. Je to hlavne o tvorbe správneho </a:t>
            </a:r>
            <a:r>
              <a:rPr lang="sk-SK" u="sng" dirty="0" smtClean="0"/>
              <a:t>rodinného rozpočtu</a:t>
            </a:r>
            <a:r>
              <a:rPr lang="sk-SK" dirty="0" smtClean="0"/>
              <a:t>, plánovaní finančnej nezávislosti a správnom rozložení prebytku finančných prostriedkov.</a:t>
            </a:r>
          </a:p>
          <a:p>
            <a:r>
              <a:rPr lang="sk-SK" b="1" i="1" u="sng" dirty="0" smtClean="0"/>
              <a:t>Finančné plánovanie</a:t>
            </a:r>
            <a:r>
              <a:rPr lang="sk-SK" b="1" dirty="0" smtClean="0"/>
              <a:t> je proces rozumného a efektívneho riadenia osobných financií. Ak máte ciele a určitý zámer, finančné plánovanie vám ich pomôže dosiahnuť a pripraví vás na neočakávané udalosti v budúcnosti.</a:t>
            </a:r>
            <a:endParaRPr lang="sk-SK" dirty="0" smtClean="0"/>
          </a:p>
          <a:p>
            <a:r>
              <a:rPr lang="sk-SK" u="sng" dirty="0" smtClean="0"/>
              <a:t>Finančný plán</a:t>
            </a:r>
            <a:r>
              <a:rPr lang="sk-SK" dirty="0" smtClean="0"/>
              <a:t> predstavuje súlad medzi príjmami a výdavkami a vychádza z cieľov a potrieb konkrétneho človeka, alebo rodiny.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0000"/>
                </a:solidFill>
              </a:rPr>
              <a:t>OSOBNÝ FINANČNÝ PLÁN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sk-SK" dirty="0" smtClean="0"/>
              <a:t>	Základným výstupom finančného plánovania je </a:t>
            </a:r>
            <a:r>
              <a:rPr lang="sk-SK" b="1" dirty="0" smtClean="0"/>
              <a:t>osobný finančný plán</a:t>
            </a:r>
            <a:r>
              <a:rPr lang="sk-SK" dirty="0" smtClean="0"/>
              <a:t>, ktorý by mal zahŕňať:</a:t>
            </a:r>
            <a:endParaRPr lang="sk-SK" sz="2800" dirty="0" smtClean="0"/>
          </a:p>
          <a:p>
            <a:pPr lvl="1"/>
            <a:r>
              <a:rPr lang="sk-SK" i="1" dirty="0" smtClean="0">
                <a:solidFill>
                  <a:srgbClr val="00B050"/>
                </a:solidFill>
              </a:rPr>
              <a:t> finančné ciele: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            </a:t>
            </a:r>
            <a:r>
              <a:rPr lang="sk-SK" u="sng" dirty="0" smtClean="0"/>
              <a:t>krátkodobé ciele </a:t>
            </a:r>
            <a:r>
              <a:rPr lang="sk-SK" dirty="0" smtClean="0"/>
              <a:t>(napr. kúpa novej chladničky)</a:t>
            </a:r>
          </a:p>
          <a:p>
            <a:pPr lvl="1">
              <a:buNone/>
            </a:pPr>
            <a:r>
              <a:rPr lang="sk-SK" dirty="0" smtClean="0"/>
              <a:t>                 </a:t>
            </a:r>
            <a:r>
              <a:rPr lang="sk-SK" u="sng" dirty="0" smtClean="0"/>
              <a:t>strednodobé ciele</a:t>
            </a:r>
            <a:r>
              <a:rPr lang="sk-SK" dirty="0" smtClean="0"/>
              <a:t> (napr. kúpa nového auta)</a:t>
            </a:r>
          </a:p>
          <a:p>
            <a:pPr lvl="1">
              <a:buNone/>
            </a:pPr>
            <a:r>
              <a:rPr lang="sk-SK" dirty="0" smtClean="0"/>
              <a:t>                 </a:t>
            </a:r>
            <a:r>
              <a:rPr lang="sk-SK" u="sng" dirty="0" smtClean="0"/>
              <a:t>dlhodobé ciele </a:t>
            </a:r>
            <a:r>
              <a:rPr lang="sk-SK" dirty="0" smtClean="0"/>
              <a:t>(napr. kúpa bytu alebo rodinného domu)</a:t>
            </a:r>
            <a:endParaRPr lang="sk-SK" sz="2400" dirty="0" smtClean="0"/>
          </a:p>
          <a:p>
            <a:pPr lvl="1"/>
            <a:r>
              <a:rPr lang="sk-SK" i="1" dirty="0" smtClean="0">
                <a:solidFill>
                  <a:srgbClr val="00B050"/>
                </a:solidFill>
              </a:rPr>
              <a:t>záznamy o príjmoch a výdavkoch:</a:t>
            </a:r>
            <a:r>
              <a:rPr lang="sk-SK" dirty="0" smtClean="0">
                <a:solidFill>
                  <a:srgbClr val="00B050"/>
                </a:solidFill>
              </a:rPr>
              <a:t> 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Zosumarizujte si svoje výdavky a príjmy, aby ste si boli schopný vyčísliť, koľko prostriedkov vám zostane na naplnenie stanovených cieľov.</a:t>
            </a:r>
            <a:endParaRPr lang="sk-SK" sz="2400" dirty="0" smtClean="0"/>
          </a:p>
          <a:p>
            <a:pPr lvl="1"/>
            <a:r>
              <a:rPr lang="sk-SK" i="1" dirty="0" smtClean="0">
                <a:solidFill>
                  <a:srgbClr val="00B050"/>
                </a:solidFill>
              </a:rPr>
              <a:t>sporiaci a úverový plán:</a:t>
            </a:r>
            <a:r>
              <a:rPr lang="sk-SK" i="1" dirty="0" smtClean="0"/>
              <a:t> </a:t>
            </a:r>
            <a:br>
              <a:rPr lang="sk-SK" i="1" dirty="0" smtClean="0"/>
            </a:br>
            <a:r>
              <a:rPr lang="sk-SK" dirty="0" smtClean="0"/>
              <a:t>Rozhodnite sa, koľko rokov budete sporiť a koľko rokov splácať dlh, prostredníctvom ktorého zaplatíte vaše stanovené ciele.</a:t>
            </a:r>
            <a:endParaRPr lang="sk-SK" sz="2400" dirty="0" smtClean="0"/>
          </a:p>
          <a:p>
            <a:pPr lvl="1"/>
            <a:r>
              <a:rPr lang="sk-SK" i="1" dirty="0" smtClean="0">
                <a:solidFill>
                  <a:srgbClr val="00B050"/>
                </a:solidFill>
              </a:rPr>
              <a:t>poistný plán:</a:t>
            </a:r>
            <a:r>
              <a:rPr lang="sk-SK" i="1" dirty="0" smtClean="0"/>
              <a:t/>
            </a:r>
            <a:br>
              <a:rPr lang="sk-SK" i="1" dirty="0" smtClean="0"/>
            </a:br>
            <a:r>
              <a:rPr lang="sk-SK" dirty="0" smtClean="0"/>
              <a:t>Zabezpečte svoje príjmy, ale najmä svoju rodinu pred neočakávanými udalosťami.</a:t>
            </a:r>
            <a:endParaRPr lang="sk-SK" sz="2400" dirty="0" smtClean="0"/>
          </a:p>
          <a:p>
            <a:pPr lvl="1"/>
            <a:r>
              <a:rPr lang="sk-SK" i="1" dirty="0" smtClean="0">
                <a:solidFill>
                  <a:srgbClr val="00B050"/>
                </a:solidFill>
              </a:rPr>
              <a:t>rozpočet: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Pripravte si stručný rozpočet a riaďte sa ním.</a:t>
            </a:r>
            <a:endParaRPr lang="sk-SK" sz="2400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dirty="0" smtClean="0">
                <a:solidFill>
                  <a:srgbClr val="0070C0"/>
                </a:solidFill>
              </a:rPr>
              <a:t>Príklad:</a:t>
            </a:r>
            <a:endParaRPr lang="sk-SK" dirty="0">
              <a:solidFill>
                <a:srgbClr val="0070C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sk-SK" b="1" i="1" dirty="0" smtClean="0">
                <a:solidFill>
                  <a:srgbClr val="00B050"/>
                </a:solidFill>
              </a:rPr>
              <a:t>	</a:t>
            </a:r>
            <a:r>
              <a:rPr lang="sk-SK" b="1" i="1" u="sng" dirty="0" smtClean="0">
                <a:solidFill>
                  <a:srgbClr val="00B050"/>
                </a:solidFill>
              </a:rPr>
              <a:t>Finančný cieľ:</a:t>
            </a:r>
            <a:r>
              <a:rPr lang="sk-SK" i="1" dirty="0" smtClean="0">
                <a:solidFill>
                  <a:srgbClr val="00B050"/>
                </a:solidFill>
              </a:rPr>
              <a:t> Do jedného roka by ste si radi kúpili auto formou lízingu. Predpokladaná obstarávacia cena formou lízingu je 12 000 eur. Máte úspory 2 000 eur. Lízingová spoločnosť vám dala prísľub na 8 000 eur.</a:t>
            </a:r>
            <a:r>
              <a:rPr lang="sk-SK" i="1" dirty="0" smtClean="0"/>
              <a:t/>
            </a:r>
            <a:br>
              <a:rPr lang="sk-SK" i="1" dirty="0" smtClean="0"/>
            </a:br>
            <a:endParaRPr lang="sk-SK" dirty="0" smtClean="0"/>
          </a:p>
          <a:p>
            <a:r>
              <a:rPr lang="sk-SK" b="1" i="1" dirty="0" smtClean="0"/>
              <a:t>Záznam o príjmoch a výdavkoch:</a:t>
            </a:r>
            <a:r>
              <a:rPr lang="sk-SK" i="1" dirty="0" smtClean="0"/>
              <a:t> Príjmy spolu 900 eur, výdavky 700 eur, zostatok 200 eur.</a:t>
            </a:r>
            <a:br>
              <a:rPr lang="sk-SK" i="1" dirty="0" smtClean="0"/>
            </a:br>
            <a:endParaRPr lang="sk-SK" dirty="0" smtClean="0"/>
          </a:p>
          <a:p>
            <a:r>
              <a:rPr lang="sk-SK" b="1" i="1" dirty="0" smtClean="0"/>
              <a:t>Sporiaci a úverový plán: </a:t>
            </a:r>
            <a:r>
              <a:rPr lang="sk-SK" i="1" dirty="0" smtClean="0"/>
              <a:t>za 10 mesiacov si dokážete našetriť chýbajúcich 2 000 eur</a:t>
            </a:r>
            <a:endParaRPr lang="sk-SK" dirty="0" smtClean="0"/>
          </a:p>
          <a:p>
            <a:pPr lvl="0">
              <a:buNone/>
            </a:pPr>
            <a:r>
              <a:rPr lang="sk-SK" i="1" dirty="0" smtClean="0"/>
              <a:t>	- treba zvážiť, kde budete prostriedky hromadiť, t.j. správne investovať prostriedky. Môžete využiť jednu z foriem vkladových produktov, kde vložíte vaše úspory vo výške 2 000 eur a mesačne naň budete vkladať ďalších 200 eur po dobu 10 mesiacov</a:t>
            </a:r>
            <a:endParaRPr lang="sk-SK" dirty="0" smtClean="0"/>
          </a:p>
          <a:p>
            <a:pPr lvl="0">
              <a:buNone/>
            </a:pPr>
            <a:r>
              <a:rPr lang="sk-SK" i="1" dirty="0" smtClean="0"/>
              <a:t>	- následne si zoberiete lízing vo výške 8 000 eur na 48 mesiacov s mesačnou splátkou 166 eur</a:t>
            </a:r>
          </a:p>
          <a:p>
            <a:pPr lvl="0">
              <a:buNone/>
            </a:pPr>
            <a:endParaRPr lang="sk-SK" dirty="0" smtClean="0"/>
          </a:p>
          <a:p>
            <a:r>
              <a:rPr lang="sk-SK" b="1" i="1" dirty="0" smtClean="0"/>
              <a:t>Poistný plán:</a:t>
            </a:r>
            <a:r>
              <a:rPr lang="sk-SK" i="1" dirty="0" smtClean="0"/>
              <a:t> Pre prípad nehody alebo havárie je v lízingovej splátke zahrnutá aj havarijná a zákonná poistka, to znamená že v prípade tejto udalosti, poisťovňa hradí všetky náklady s tým spojené.</a:t>
            </a:r>
            <a:br>
              <a:rPr lang="sk-SK" i="1" dirty="0" smtClean="0"/>
            </a:br>
            <a:endParaRPr lang="sk-SK" dirty="0" smtClean="0"/>
          </a:p>
          <a:p>
            <a:r>
              <a:rPr lang="sk-SK" b="1" i="1" dirty="0" smtClean="0"/>
              <a:t>Rozpočet:</a:t>
            </a:r>
            <a:r>
              <a:rPr lang="sk-SK" i="1" dirty="0" smtClean="0"/>
              <a:t> Na nasledovné mesiace si viete určiť koľko a za čo míňať a na najbližšie štyri roky máte stanovený peňažný tok.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0000"/>
                </a:solidFill>
              </a:rPr>
              <a:t>RODINNÝ ROZPOČET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b="1" dirty="0" smtClean="0"/>
              <a:t>	Rodinný </a:t>
            </a:r>
            <a:r>
              <a:rPr lang="cs-CZ" b="1" dirty="0"/>
              <a:t>rozpočet</a:t>
            </a:r>
            <a:r>
              <a:rPr lang="cs-CZ" dirty="0"/>
              <a:t>  je plán </a:t>
            </a:r>
            <a:r>
              <a:rPr lang="cs-CZ" dirty="0" err="1"/>
              <a:t>finančného</a:t>
            </a:r>
            <a:r>
              <a:rPr lang="cs-CZ" dirty="0"/>
              <a:t> </a:t>
            </a:r>
            <a:r>
              <a:rPr lang="cs-CZ" dirty="0" err="1"/>
              <a:t>hospodárenia</a:t>
            </a:r>
            <a:r>
              <a:rPr lang="cs-CZ" dirty="0"/>
              <a:t> domácnosti, </a:t>
            </a:r>
            <a:r>
              <a:rPr lang="cs-CZ" dirty="0" err="1"/>
              <a:t>ktorý</a:t>
            </a:r>
            <a:r>
              <a:rPr lang="cs-CZ" dirty="0"/>
              <a:t> </a:t>
            </a:r>
            <a:r>
              <a:rPr lang="cs-CZ" dirty="0" err="1"/>
              <a:t>vedie</a:t>
            </a:r>
            <a:r>
              <a:rPr lang="cs-CZ" dirty="0"/>
              <a:t> k  </a:t>
            </a:r>
            <a:r>
              <a:rPr lang="cs-CZ" dirty="0" err="1"/>
              <a:t>získaniu</a:t>
            </a:r>
            <a:r>
              <a:rPr lang="cs-CZ" dirty="0"/>
              <a:t> kontroly nad </a:t>
            </a:r>
            <a:r>
              <a:rPr lang="cs-CZ" dirty="0" err="1"/>
              <a:t>finančnou</a:t>
            </a:r>
            <a:r>
              <a:rPr lang="cs-CZ" dirty="0"/>
              <a:t> </a:t>
            </a:r>
            <a:r>
              <a:rPr lang="cs-CZ" dirty="0" err="1"/>
              <a:t>situáciou</a:t>
            </a:r>
            <a:r>
              <a:rPr lang="cs-CZ" dirty="0"/>
              <a:t> rodiny a ku </a:t>
            </a:r>
            <a:r>
              <a:rPr lang="cs-CZ" dirty="0" err="1"/>
              <a:t>zníženiu</a:t>
            </a:r>
            <a:r>
              <a:rPr lang="cs-CZ" dirty="0"/>
              <a:t> rizika  </a:t>
            </a:r>
            <a:r>
              <a:rPr lang="cs-CZ" dirty="0" err="1"/>
              <a:t>zbytočných</a:t>
            </a:r>
            <a:r>
              <a:rPr lang="cs-CZ" dirty="0"/>
              <a:t> </a:t>
            </a:r>
            <a:r>
              <a:rPr lang="cs-CZ" dirty="0" err="1"/>
              <a:t>výdavkov</a:t>
            </a:r>
            <a:r>
              <a:rPr lang="cs-CZ" dirty="0"/>
              <a:t> a </a:t>
            </a:r>
            <a:r>
              <a:rPr lang="cs-CZ" dirty="0" err="1"/>
              <a:t>prípadného</a:t>
            </a:r>
            <a:r>
              <a:rPr lang="cs-CZ" dirty="0"/>
              <a:t> </a:t>
            </a:r>
            <a:r>
              <a:rPr lang="cs-CZ" dirty="0" err="1"/>
              <a:t>zadlžovania</a:t>
            </a:r>
            <a:r>
              <a:rPr lang="cs-CZ" dirty="0"/>
              <a:t>. Na základe toho je možné </a:t>
            </a:r>
            <a:r>
              <a:rPr lang="cs-CZ" dirty="0" err="1"/>
              <a:t>nájsť</a:t>
            </a:r>
            <a:r>
              <a:rPr lang="cs-CZ" dirty="0"/>
              <a:t> zdroje </a:t>
            </a:r>
            <a:r>
              <a:rPr lang="cs-CZ" dirty="0" err="1"/>
              <a:t>pre</a:t>
            </a:r>
            <a:r>
              <a:rPr lang="cs-CZ" dirty="0"/>
              <a:t> rezervy a úspory a tak </a:t>
            </a:r>
            <a:r>
              <a:rPr lang="cs-CZ" dirty="0" err="1"/>
              <a:t>sa</a:t>
            </a:r>
            <a:r>
              <a:rPr lang="cs-CZ" dirty="0"/>
              <a:t> </a:t>
            </a:r>
            <a:r>
              <a:rPr lang="cs-CZ" dirty="0" err="1"/>
              <a:t>pripraviť</a:t>
            </a:r>
            <a:r>
              <a:rPr lang="cs-CZ" dirty="0"/>
              <a:t> na </a:t>
            </a:r>
            <a:r>
              <a:rPr lang="cs-CZ" dirty="0" err="1"/>
              <a:t>nečakané</a:t>
            </a:r>
            <a:r>
              <a:rPr lang="cs-CZ" dirty="0"/>
              <a:t> výdavky. </a:t>
            </a:r>
            <a:endParaRPr lang="sk-SK" dirty="0"/>
          </a:p>
          <a:p>
            <a:pPr>
              <a:buNone/>
            </a:pPr>
            <a:r>
              <a:rPr lang="cs-CZ" dirty="0" err="1"/>
              <a:t>Pri</a:t>
            </a:r>
            <a:r>
              <a:rPr lang="cs-CZ" dirty="0"/>
              <a:t> </a:t>
            </a:r>
            <a:r>
              <a:rPr lang="cs-CZ" dirty="0" err="1"/>
              <a:t>zostavovaní</a:t>
            </a:r>
            <a:r>
              <a:rPr lang="cs-CZ" dirty="0"/>
              <a:t> rodinného rozpočtu je </a:t>
            </a:r>
            <a:r>
              <a:rPr lang="cs-CZ" dirty="0" err="1"/>
              <a:t>dôležité</a:t>
            </a:r>
            <a:r>
              <a:rPr lang="cs-CZ" dirty="0"/>
              <a:t>:</a:t>
            </a:r>
            <a:endParaRPr lang="sk-SK" dirty="0"/>
          </a:p>
          <a:p>
            <a:r>
              <a:rPr lang="cs-CZ" dirty="0" err="1" smtClean="0"/>
              <a:t>zosumarizovať</a:t>
            </a:r>
            <a:r>
              <a:rPr lang="cs-CZ" dirty="0" smtClean="0"/>
              <a:t> </a:t>
            </a:r>
            <a:r>
              <a:rPr lang="cs-CZ" dirty="0"/>
              <a:t>si </a:t>
            </a:r>
            <a:r>
              <a:rPr lang="cs-CZ" dirty="0" err="1"/>
              <a:t>všetky</a:t>
            </a:r>
            <a:r>
              <a:rPr lang="cs-CZ" dirty="0"/>
              <a:t> svoje čisté </a:t>
            </a:r>
            <a:r>
              <a:rPr lang="cs-CZ" u="sng" dirty="0" err="1"/>
              <a:t>príjmy</a:t>
            </a:r>
            <a:endParaRPr lang="sk-SK" u="sng" dirty="0"/>
          </a:p>
          <a:p>
            <a:r>
              <a:rPr lang="cs-CZ" dirty="0" err="1" smtClean="0"/>
              <a:t>zosumarizovať</a:t>
            </a:r>
            <a:r>
              <a:rPr lang="cs-CZ" dirty="0" smtClean="0"/>
              <a:t> </a:t>
            </a:r>
            <a:r>
              <a:rPr lang="cs-CZ" dirty="0"/>
              <a:t>si </a:t>
            </a:r>
            <a:r>
              <a:rPr lang="cs-CZ" dirty="0" err="1"/>
              <a:t>všetky</a:t>
            </a:r>
            <a:r>
              <a:rPr lang="cs-CZ" dirty="0"/>
              <a:t> </a:t>
            </a:r>
            <a:r>
              <a:rPr lang="cs-CZ" u="sng" dirty="0"/>
              <a:t>výdavky</a:t>
            </a:r>
            <a:r>
              <a:rPr lang="cs-CZ" dirty="0"/>
              <a:t> </a:t>
            </a:r>
            <a:r>
              <a:rPr lang="cs-CZ" dirty="0" err="1"/>
              <a:t>vrátane</a:t>
            </a:r>
            <a:r>
              <a:rPr lang="cs-CZ" dirty="0"/>
              <a:t> </a:t>
            </a:r>
            <a:r>
              <a:rPr lang="cs-CZ" dirty="0" err="1"/>
              <a:t>mimoriadnych</a:t>
            </a:r>
            <a:r>
              <a:rPr lang="cs-CZ" dirty="0"/>
              <a:t> </a:t>
            </a:r>
            <a:r>
              <a:rPr lang="cs-CZ" dirty="0" err="1"/>
              <a:t>platieb</a:t>
            </a:r>
            <a:endParaRPr lang="sk-SK" dirty="0"/>
          </a:p>
          <a:p>
            <a:r>
              <a:rPr lang="cs-CZ" dirty="0" err="1" smtClean="0"/>
              <a:t>urobiť</a:t>
            </a:r>
            <a:r>
              <a:rPr lang="cs-CZ" dirty="0" smtClean="0"/>
              <a:t> </a:t>
            </a:r>
            <a:r>
              <a:rPr lang="cs-CZ" dirty="0"/>
              <a:t>si </a:t>
            </a:r>
            <a:r>
              <a:rPr lang="cs-CZ" u="sng" dirty="0" err="1"/>
              <a:t>rozdiel</a:t>
            </a:r>
            <a:r>
              <a:rPr lang="cs-CZ" dirty="0"/>
              <a:t> </a:t>
            </a:r>
            <a:r>
              <a:rPr lang="cs-CZ" dirty="0" err="1"/>
              <a:t>medzi</a:t>
            </a:r>
            <a:r>
              <a:rPr lang="cs-CZ" dirty="0"/>
              <a:t> </a:t>
            </a:r>
            <a:r>
              <a:rPr lang="cs-CZ" dirty="0" err="1"/>
              <a:t>príjmami</a:t>
            </a:r>
            <a:r>
              <a:rPr lang="cs-CZ" dirty="0"/>
              <a:t> a </a:t>
            </a:r>
            <a:r>
              <a:rPr lang="cs-CZ" dirty="0" err="1"/>
              <a:t>výdavkami</a:t>
            </a:r>
            <a:endParaRPr lang="sk-SK" dirty="0"/>
          </a:p>
          <a:p>
            <a:r>
              <a:rPr lang="cs-CZ" dirty="0" err="1" smtClean="0"/>
              <a:t>aktualizovať</a:t>
            </a:r>
            <a:r>
              <a:rPr lang="cs-CZ" dirty="0" smtClean="0"/>
              <a:t> </a:t>
            </a:r>
            <a:r>
              <a:rPr lang="cs-CZ" dirty="0"/>
              <a:t>a </a:t>
            </a:r>
            <a:r>
              <a:rPr lang="cs-CZ" dirty="0" err="1"/>
              <a:t>kontrolovať</a:t>
            </a:r>
            <a:r>
              <a:rPr lang="cs-CZ" dirty="0"/>
              <a:t> stav</a:t>
            </a:r>
            <a:endParaRPr lang="sk-SK" dirty="0"/>
          </a:p>
          <a:p>
            <a:r>
              <a:rPr lang="cs-CZ" dirty="0"/>
              <a:t>Typy </a:t>
            </a:r>
            <a:r>
              <a:rPr lang="cs-CZ" dirty="0" err="1"/>
              <a:t>rozpočtov</a:t>
            </a:r>
            <a:r>
              <a:rPr lang="cs-CZ" dirty="0"/>
              <a:t>:</a:t>
            </a:r>
            <a:endParaRPr lang="sk-SK" dirty="0"/>
          </a:p>
          <a:p>
            <a:pPr algn="ctr">
              <a:buNone/>
            </a:pPr>
            <a:r>
              <a:rPr lang="cs-CZ" i="1" dirty="0" smtClean="0"/>
              <a:t>Vyrovnaný</a:t>
            </a:r>
            <a:r>
              <a:rPr lang="cs-CZ" dirty="0"/>
              <a:t>………..</a:t>
            </a:r>
            <a:r>
              <a:rPr lang="cs-CZ" dirty="0" err="1"/>
              <a:t>príjmy</a:t>
            </a:r>
            <a:r>
              <a:rPr lang="cs-CZ" dirty="0"/>
              <a:t> = výdavky</a:t>
            </a:r>
            <a:endParaRPr lang="sk-SK" dirty="0"/>
          </a:p>
          <a:p>
            <a:pPr algn="ctr">
              <a:buNone/>
            </a:pPr>
            <a:r>
              <a:rPr lang="cs-CZ" i="1" dirty="0" smtClean="0"/>
              <a:t>Schodkový</a:t>
            </a:r>
            <a:r>
              <a:rPr lang="cs-CZ" dirty="0" smtClean="0"/>
              <a:t>………..</a:t>
            </a:r>
            <a:r>
              <a:rPr lang="cs-CZ" dirty="0" err="1" smtClean="0"/>
              <a:t>príjmy</a:t>
            </a:r>
            <a:r>
              <a:rPr lang="cs-CZ" dirty="0" smtClean="0"/>
              <a:t> </a:t>
            </a:r>
            <a:r>
              <a:rPr lang="cs-CZ" dirty="0"/>
              <a:t>&lt; výdavky</a:t>
            </a:r>
            <a:endParaRPr lang="sk-SK" dirty="0"/>
          </a:p>
          <a:p>
            <a:pPr algn="ctr">
              <a:buNone/>
            </a:pPr>
            <a:r>
              <a:rPr lang="cs-CZ" i="1" dirty="0" err="1" smtClean="0"/>
              <a:t>Prebytkový</a:t>
            </a:r>
            <a:r>
              <a:rPr lang="cs-CZ" dirty="0" smtClean="0"/>
              <a:t>……….</a:t>
            </a:r>
            <a:r>
              <a:rPr lang="cs-CZ" dirty="0" err="1" smtClean="0"/>
              <a:t>príjmy</a:t>
            </a:r>
            <a:r>
              <a:rPr lang="cs-CZ" dirty="0" smtClean="0"/>
              <a:t> </a:t>
            </a:r>
            <a:r>
              <a:rPr lang="cs-CZ" dirty="0"/>
              <a:t>&gt; výdavky</a:t>
            </a:r>
            <a:endParaRPr lang="sk-SK" dirty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sk-SK" b="1" dirty="0" smtClean="0">
                <a:solidFill>
                  <a:srgbClr val="0070C0"/>
                </a:solidFill>
              </a:rPr>
              <a:t>Odporúčania a rady:</a:t>
            </a: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sk-SK" dirty="0" smtClean="0"/>
              <a:t>buďte </a:t>
            </a:r>
            <a:r>
              <a:rPr lang="sk-SK" dirty="0"/>
              <a:t>si vedomý, </a:t>
            </a:r>
            <a:r>
              <a:rPr lang="sk-SK" u="sng" dirty="0"/>
              <a:t>koľko</a:t>
            </a:r>
            <a:r>
              <a:rPr lang="sk-SK" dirty="0"/>
              <a:t> získate </a:t>
            </a:r>
            <a:r>
              <a:rPr lang="sk-SK" u="sng" dirty="0"/>
              <a:t>príjmov</a:t>
            </a:r>
            <a:r>
              <a:rPr lang="sk-SK" dirty="0"/>
              <a:t> mesačne alebo za iné pravidelné obdobie a </a:t>
            </a:r>
            <a:r>
              <a:rPr lang="sk-SK" u="sng" dirty="0"/>
              <a:t>aké sú</a:t>
            </a:r>
            <a:r>
              <a:rPr lang="sk-SK" dirty="0"/>
              <a:t> vaše pravidelné </a:t>
            </a:r>
            <a:r>
              <a:rPr lang="sk-SK" u="sng" dirty="0"/>
              <a:t>výdavky</a:t>
            </a:r>
          </a:p>
          <a:p>
            <a:pPr lvl="0"/>
            <a:r>
              <a:rPr lang="sk-SK" dirty="0"/>
              <a:t>robte si váš </a:t>
            </a:r>
            <a:r>
              <a:rPr lang="sk-SK" u="sng" dirty="0"/>
              <a:t>rozpočet na papier</a:t>
            </a:r>
            <a:r>
              <a:rPr lang="sk-SK" dirty="0"/>
              <a:t>, nepotrebujete žiadny výpočtový vzorec ani počítač</a:t>
            </a:r>
          </a:p>
          <a:p>
            <a:pPr lvl="0"/>
            <a:r>
              <a:rPr lang="sk-SK" dirty="0"/>
              <a:t>ak je suma príjmov jednotlivca (rodiny) &gt; ako suma výdavkov, vzniká </a:t>
            </a:r>
            <a:r>
              <a:rPr lang="sk-SK" b="1" dirty="0"/>
              <a:t>prebytok</a:t>
            </a:r>
            <a:r>
              <a:rPr lang="sk-SK" dirty="0"/>
              <a:t> </a:t>
            </a:r>
            <a:r>
              <a:rPr lang="sk-SK" dirty="0" smtClean="0"/>
              <a:t>zdrojov </a:t>
            </a:r>
            <a:r>
              <a:rPr lang="sk-SK" i="1" dirty="0" smtClean="0"/>
              <a:t>(prebytkový rozpočet)</a:t>
            </a:r>
            <a:r>
              <a:rPr lang="sk-SK" dirty="0" smtClean="0"/>
              <a:t>. </a:t>
            </a:r>
            <a:r>
              <a:rPr lang="sk-SK" dirty="0"/>
              <a:t>Prebytok je následne možné použiť buď na financovanie spotreby alebo na investičné účely (zhodnotenie do budúcna)</a:t>
            </a:r>
          </a:p>
          <a:p>
            <a:pPr lvl="0"/>
            <a:r>
              <a:rPr lang="sk-SK" dirty="0"/>
              <a:t>ak je suma príjmov jednotlivca (rodiny) &lt; ako suma výdavkov, vzniká </a:t>
            </a:r>
            <a:r>
              <a:rPr lang="sk-SK" b="1" dirty="0"/>
              <a:t>deficit</a:t>
            </a:r>
            <a:r>
              <a:rPr lang="sk-SK" dirty="0"/>
              <a:t> </a:t>
            </a:r>
            <a:r>
              <a:rPr lang="sk-SK" dirty="0" smtClean="0"/>
              <a:t>zdrojov </a:t>
            </a:r>
            <a:r>
              <a:rPr lang="sk-SK" i="1" dirty="0" smtClean="0"/>
              <a:t>(schodkový rozpočet). </a:t>
            </a:r>
            <a:r>
              <a:rPr lang="sk-SK" dirty="0"/>
              <a:t>Deficit zdrojov je vždy potrebné z niečoho pokryť (financovať). Buď odstrániť/znížiť nepravidelné a špecifické výdavky (podľa možností aj fixné náklady), alebo financovať deficit formou cudzích zdrojov (pôžička, úver, lízing, iné....), čo však so sebou prináša dodatočné náklady (úrok, poplatky).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>
                <a:solidFill>
                  <a:srgbClr val="FF0000"/>
                </a:solidFill>
              </a:rPr>
              <a:t>Tvorba rodinného rozpočtu:</a:t>
            </a:r>
            <a:r>
              <a:rPr lang="sk-SK" dirty="0">
                <a:solidFill>
                  <a:srgbClr val="FF0000"/>
                </a:solidFill>
              </a:rPr>
              <a:t/>
            </a:r>
            <a:br>
              <a:rPr lang="sk-SK" dirty="0">
                <a:solidFill>
                  <a:srgbClr val="FF0000"/>
                </a:solidFill>
              </a:rPr>
            </a:br>
            <a:r>
              <a:rPr lang="sk-SK" dirty="0" smtClean="0">
                <a:solidFill>
                  <a:srgbClr val="FF0000"/>
                </a:solidFill>
              </a:rPr>
              <a:t>(</a:t>
            </a:r>
            <a:r>
              <a:rPr lang="sk-SK" dirty="0">
                <a:solidFill>
                  <a:srgbClr val="FF0000"/>
                </a:solidFill>
              </a:rPr>
              <a:t>z</a:t>
            </a:r>
            <a:r>
              <a:rPr lang="sk-SK" dirty="0" smtClean="0">
                <a:solidFill>
                  <a:srgbClr val="FF0000"/>
                </a:solidFill>
              </a:rPr>
              <a:t>ákladné kroky)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b="1" dirty="0"/>
              <a:t>1 – </a:t>
            </a:r>
            <a:r>
              <a:rPr lang="cs-CZ" b="1" dirty="0" err="1"/>
              <a:t>zosumarizujte</a:t>
            </a:r>
            <a:r>
              <a:rPr lang="cs-CZ" b="1" dirty="0"/>
              <a:t> si </a:t>
            </a:r>
            <a:r>
              <a:rPr lang="cs-CZ" b="1" dirty="0" err="1"/>
              <a:t>všetky</a:t>
            </a:r>
            <a:r>
              <a:rPr lang="cs-CZ" b="1" dirty="0"/>
              <a:t> svoje čisté </a:t>
            </a:r>
            <a:r>
              <a:rPr lang="cs-CZ" b="1" u="sng" dirty="0" err="1" smtClean="0"/>
              <a:t>príjmy</a:t>
            </a:r>
            <a:r>
              <a:rPr lang="cs-CZ" b="1" dirty="0" smtClean="0"/>
              <a:t>:</a:t>
            </a:r>
            <a:endParaRPr lang="sk-SK" dirty="0"/>
          </a:p>
          <a:p>
            <a:pPr lvl="0"/>
            <a:r>
              <a:rPr lang="cs-CZ" dirty="0" err="1"/>
              <a:t>vytvorte</a:t>
            </a:r>
            <a:r>
              <a:rPr lang="cs-CZ" dirty="0"/>
              <a:t> si </a:t>
            </a:r>
            <a:r>
              <a:rPr lang="cs-CZ" dirty="0" err="1"/>
              <a:t>zoznam</a:t>
            </a:r>
            <a:r>
              <a:rPr lang="cs-CZ" dirty="0"/>
              <a:t> </a:t>
            </a:r>
            <a:r>
              <a:rPr lang="cs-CZ" dirty="0" err="1"/>
              <a:t>všetkých</a:t>
            </a:r>
            <a:r>
              <a:rPr lang="cs-CZ" dirty="0"/>
              <a:t> </a:t>
            </a:r>
            <a:r>
              <a:rPr lang="cs-CZ" dirty="0" err="1"/>
              <a:t>mesačných</a:t>
            </a:r>
            <a:r>
              <a:rPr lang="cs-CZ" dirty="0"/>
              <a:t> </a:t>
            </a:r>
            <a:r>
              <a:rPr lang="cs-CZ" dirty="0" err="1"/>
              <a:t>príjmov</a:t>
            </a:r>
            <a:r>
              <a:rPr lang="cs-CZ" dirty="0"/>
              <a:t> (</a:t>
            </a:r>
            <a:r>
              <a:rPr lang="cs-CZ" dirty="0" err="1"/>
              <a:t>miezd</a:t>
            </a:r>
            <a:r>
              <a:rPr lang="cs-CZ" dirty="0"/>
              <a:t>, prémií, </a:t>
            </a:r>
            <a:r>
              <a:rPr lang="cs-CZ" dirty="0" err="1"/>
              <a:t>dávok</a:t>
            </a:r>
            <a:r>
              <a:rPr lang="cs-CZ" dirty="0"/>
              <a:t>, </a:t>
            </a:r>
            <a:r>
              <a:rPr lang="cs-CZ" dirty="0" err="1"/>
              <a:t>atď</a:t>
            </a:r>
            <a:r>
              <a:rPr lang="cs-CZ" dirty="0"/>
              <a:t>. ...)</a:t>
            </a:r>
            <a:endParaRPr lang="sk-SK" dirty="0"/>
          </a:p>
          <a:p>
            <a:pPr lvl="0"/>
            <a:r>
              <a:rPr lang="cs-CZ" dirty="0" err="1"/>
              <a:t>ak</a:t>
            </a:r>
            <a:r>
              <a:rPr lang="cs-CZ" dirty="0"/>
              <a:t> </a:t>
            </a:r>
            <a:r>
              <a:rPr lang="cs-CZ" dirty="0" err="1"/>
              <a:t>niektorý</a:t>
            </a:r>
            <a:r>
              <a:rPr lang="cs-CZ" dirty="0"/>
              <a:t> z </a:t>
            </a:r>
            <a:r>
              <a:rPr lang="cs-CZ" dirty="0" err="1"/>
              <a:t>príjmov</a:t>
            </a:r>
            <a:r>
              <a:rPr lang="cs-CZ" dirty="0"/>
              <a:t> </a:t>
            </a:r>
            <a:r>
              <a:rPr lang="cs-CZ" dirty="0" err="1"/>
              <a:t>dostávate</a:t>
            </a:r>
            <a:r>
              <a:rPr lang="cs-CZ" dirty="0"/>
              <a:t> raz za </a:t>
            </a:r>
            <a:r>
              <a:rPr lang="cs-CZ" dirty="0" err="1"/>
              <a:t>dlhšie</a:t>
            </a:r>
            <a:r>
              <a:rPr lang="cs-CZ" dirty="0"/>
              <a:t> časové </a:t>
            </a:r>
            <a:r>
              <a:rPr lang="cs-CZ" dirty="0" err="1"/>
              <a:t>obdobie</a:t>
            </a:r>
            <a:r>
              <a:rPr lang="cs-CZ" dirty="0"/>
              <a:t>, je </a:t>
            </a:r>
            <a:r>
              <a:rPr lang="cs-CZ" dirty="0" err="1"/>
              <a:t>potrebné</a:t>
            </a:r>
            <a:r>
              <a:rPr lang="cs-CZ" dirty="0"/>
              <a:t> tento </a:t>
            </a:r>
            <a:r>
              <a:rPr lang="cs-CZ" dirty="0" err="1"/>
              <a:t>príjem</a:t>
            </a:r>
            <a:r>
              <a:rPr lang="cs-CZ" dirty="0"/>
              <a:t> </a:t>
            </a:r>
            <a:r>
              <a:rPr lang="cs-CZ" dirty="0" err="1"/>
              <a:t>prepočítať</a:t>
            </a:r>
            <a:r>
              <a:rPr lang="cs-CZ" dirty="0"/>
              <a:t> na </a:t>
            </a:r>
            <a:r>
              <a:rPr lang="cs-CZ" dirty="0" err="1"/>
              <a:t>mesačný</a:t>
            </a:r>
            <a:r>
              <a:rPr lang="cs-CZ" dirty="0"/>
              <a:t> </a:t>
            </a:r>
            <a:r>
              <a:rPr lang="cs-CZ" dirty="0" err="1"/>
              <a:t>príjem</a:t>
            </a:r>
            <a:endParaRPr lang="sk-SK" dirty="0"/>
          </a:p>
          <a:p>
            <a:pPr lvl="0"/>
            <a:r>
              <a:rPr lang="cs-CZ" dirty="0" err="1"/>
              <a:t>sčítajte</a:t>
            </a:r>
            <a:r>
              <a:rPr lang="cs-CZ" dirty="0"/>
              <a:t> </a:t>
            </a:r>
            <a:r>
              <a:rPr lang="cs-CZ" dirty="0" err="1"/>
              <a:t>tieto</a:t>
            </a:r>
            <a:r>
              <a:rPr lang="cs-CZ" dirty="0"/>
              <a:t> </a:t>
            </a:r>
            <a:r>
              <a:rPr lang="cs-CZ" dirty="0" err="1"/>
              <a:t>príjmy</a:t>
            </a:r>
            <a:r>
              <a:rPr lang="cs-CZ" dirty="0"/>
              <a:t> a </a:t>
            </a:r>
            <a:r>
              <a:rPr lang="cs-CZ" dirty="0" err="1"/>
              <a:t>zistíte</a:t>
            </a:r>
            <a:r>
              <a:rPr lang="cs-CZ" dirty="0"/>
              <a:t> </a:t>
            </a:r>
            <a:r>
              <a:rPr lang="cs-CZ" dirty="0" err="1"/>
              <a:t>príjmovú</a:t>
            </a:r>
            <a:r>
              <a:rPr lang="cs-CZ" dirty="0"/>
              <a:t> stránku rozpočtu, </a:t>
            </a:r>
            <a:r>
              <a:rPr lang="cs-CZ" dirty="0" err="1"/>
              <a:t>ktorá</a:t>
            </a:r>
            <a:r>
              <a:rPr lang="cs-CZ" dirty="0"/>
              <a:t> určuje vaše </a:t>
            </a:r>
            <a:r>
              <a:rPr lang="cs-CZ" dirty="0" err="1"/>
              <a:t>maximálne</a:t>
            </a:r>
            <a:r>
              <a:rPr lang="cs-CZ" dirty="0"/>
              <a:t> výdavky (v </a:t>
            </a:r>
            <a:r>
              <a:rPr lang="cs-CZ" dirty="0" err="1"/>
              <a:t>prípade</a:t>
            </a:r>
            <a:r>
              <a:rPr lang="cs-CZ" dirty="0"/>
              <a:t>, že nechcete </a:t>
            </a:r>
            <a:r>
              <a:rPr lang="cs-CZ" dirty="0" err="1"/>
              <a:t>žiť</a:t>
            </a:r>
            <a:r>
              <a:rPr lang="cs-CZ" dirty="0"/>
              <a:t> na </a:t>
            </a:r>
            <a:r>
              <a:rPr lang="cs-CZ" dirty="0" err="1"/>
              <a:t>dlh</a:t>
            </a:r>
            <a:r>
              <a:rPr lang="cs-CZ" dirty="0"/>
              <a:t>)</a:t>
            </a:r>
            <a:endParaRPr lang="sk-SK" dirty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b="1" dirty="0"/>
              <a:t>2 – </a:t>
            </a:r>
            <a:r>
              <a:rPr lang="cs-CZ" b="1" dirty="0" err="1"/>
              <a:t>zosumarizujte</a:t>
            </a:r>
            <a:r>
              <a:rPr lang="cs-CZ" b="1" dirty="0"/>
              <a:t> si </a:t>
            </a:r>
            <a:r>
              <a:rPr lang="cs-CZ" b="1" dirty="0" err="1"/>
              <a:t>všetky</a:t>
            </a:r>
            <a:r>
              <a:rPr lang="cs-CZ" b="1" dirty="0"/>
              <a:t> </a:t>
            </a:r>
            <a:r>
              <a:rPr lang="cs-CZ" b="1" u="sng" dirty="0" smtClean="0"/>
              <a:t>výdavky</a:t>
            </a:r>
            <a:r>
              <a:rPr lang="cs-CZ" b="1" dirty="0" smtClean="0"/>
              <a:t>:</a:t>
            </a:r>
            <a:endParaRPr lang="sk-SK" dirty="0"/>
          </a:p>
          <a:p>
            <a:pPr lvl="0"/>
            <a:r>
              <a:rPr lang="cs-CZ" dirty="0" err="1"/>
              <a:t>vytvorte</a:t>
            </a:r>
            <a:r>
              <a:rPr lang="cs-CZ" dirty="0"/>
              <a:t> si </a:t>
            </a:r>
            <a:r>
              <a:rPr lang="cs-CZ" dirty="0" err="1"/>
              <a:t>zoznam</a:t>
            </a:r>
            <a:r>
              <a:rPr lang="cs-CZ" dirty="0"/>
              <a:t> </a:t>
            </a:r>
            <a:r>
              <a:rPr lang="cs-CZ" dirty="0" err="1"/>
              <a:t>všetkého</a:t>
            </a:r>
            <a:r>
              <a:rPr lang="cs-CZ" dirty="0"/>
              <a:t>, na </a:t>
            </a:r>
            <a:r>
              <a:rPr lang="cs-CZ" dirty="0" err="1"/>
              <a:t>čo</a:t>
            </a:r>
            <a:r>
              <a:rPr lang="cs-CZ" dirty="0"/>
              <a:t> </a:t>
            </a:r>
            <a:r>
              <a:rPr lang="cs-CZ" dirty="0" err="1"/>
              <a:t>bežne</a:t>
            </a:r>
            <a:r>
              <a:rPr lang="cs-CZ" dirty="0"/>
              <a:t> </a:t>
            </a:r>
            <a:r>
              <a:rPr lang="cs-CZ" dirty="0" err="1"/>
              <a:t>vynakladáte</a:t>
            </a:r>
            <a:r>
              <a:rPr lang="cs-CZ" dirty="0"/>
              <a:t> svoje </a:t>
            </a:r>
            <a:r>
              <a:rPr lang="cs-CZ" dirty="0" err="1"/>
              <a:t>prostriedky</a:t>
            </a:r>
            <a:endParaRPr lang="sk-SK" dirty="0"/>
          </a:p>
          <a:p>
            <a:pPr lvl="0"/>
            <a:r>
              <a:rPr lang="cs-CZ" dirty="0" err="1"/>
              <a:t>zamyslite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nad </a:t>
            </a:r>
            <a:r>
              <a:rPr lang="cs-CZ" dirty="0" err="1"/>
              <a:t>všetkými</a:t>
            </a:r>
            <a:r>
              <a:rPr lang="cs-CZ" dirty="0"/>
              <a:t> pravidelnými </a:t>
            </a:r>
            <a:r>
              <a:rPr lang="cs-CZ" dirty="0" err="1"/>
              <a:t>mesačnými</a:t>
            </a:r>
            <a:r>
              <a:rPr lang="cs-CZ" dirty="0"/>
              <a:t> platbami. </a:t>
            </a:r>
            <a:r>
              <a:rPr lang="cs-CZ" dirty="0" err="1"/>
              <a:t>Pripravte</a:t>
            </a:r>
            <a:r>
              <a:rPr lang="cs-CZ" dirty="0"/>
              <a:t> si </a:t>
            </a:r>
            <a:r>
              <a:rPr lang="cs-CZ" dirty="0" err="1"/>
              <a:t>všetky</a:t>
            </a:r>
            <a:r>
              <a:rPr lang="cs-CZ" dirty="0"/>
              <a:t> </a:t>
            </a:r>
            <a:r>
              <a:rPr lang="cs-CZ" dirty="0" err="1"/>
              <a:t>predchádzajúce</a:t>
            </a:r>
            <a:r>
              <a:rPr lang="cs-CZ" dirty="0"/>
              <a:t> </a:t>
            </a:r>
            <a:r>
              <a:rPr lang="cs-CZ" dirty="0" err="1"/>
              <a:t>mesačné</a:t>
            </a:r>
            <a:r>
              <a:rPr lang="cs-CZ" dirty="0"/>
              <a:t> </a:t>
            </a:r>
            <a:r>
              <a:rPr lang="cs-CZ" dirty="0" err="1"/>
              <a:t>faktúry</a:t>
            </a:r>
            <a:r>
              <a:rPr lang="cs-CZ" dirty="0"/>
              <a:t> a </a:t>
            </a:r>
            <a:r>
              <a:rPr lang="cs-CZ" dirty="0" err="1"/>
              <a:t>inkasá</a:t>
            </a:r>
            <a:endParaRPr lang="sk-SK" dirty="0"/>
          </a:p>
          <a:p>
            <a:pPr lvl="0"/>
            <a:r>
              <a:rPr lang="cs-CZ" dirty="0" err="1"/>
              <a:t>pripravte</a:t>
            </a:r>
            <a:r>
              <a:rPr lang="cs-CZ" dirty="0"/>
              <a:t> si </a:t>
            </a:r>
            <a:r>
              <a:rPr lang="cs-CZ" dirty="0" err="1"/>
              <a:t>faktúry</a:t>
            </a:r>
            <a:r>
              <a:rPr lang="cs-CZ" dirty="0"/>
              <a:t> za </a:t>
            </a:r>
            <a:r>
              <a:rPr lang="cs-CZ" dirty="0" err="1"/>
              <a:t>nájomné</a:t>
            </a:r>
            <a:r>
              <a:rPr lang="cs-CZ" dirty="0"/>
              <a:t>, </a:t>
            </a:r>
            <a:r>
              <a:rPr lang="cs-CZ" dirty="0" err="1"/>
              <a:t>zamyslite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nad </a:t>
            </a:r>
            <a:r>
              <a:rPr lang="cs-CZ" dirty="0" err="1"/>
              <a:t>výdavkami</a:t>
            </a:r>
            <a:r>
              <a:rPr lang="cs-CZ" dirty="0"/>
              <a:t> na nákupy </a:t>
            </a:r>
            <a:r>
              <a:rPr lang="cs-CZ" dirty="0" err="1"/>
              <a:t>potravín</a:t>
            </a:r>
            <a:r>
              <a:rPr lang="cs-CZ" dirty="0"/>
              <a:t>, platby za plyn, vodu, </a:t>
            </a:r>
            <a:r>
              <a:rPr lang="cs-CZ" dirty="0" err="1"/>
              <a:t>elektrinu</a:t>
            </a:r>
            <a:r>
              <a:rPr lang="cs-CZ" dirty="0"/>
              <a:t>, </a:t>
            </a:r>
            <a:r>
              <a:rPr lang="cs-CZ" dirty="0" err="1"/>
              <a:t>telefóny</a:t>
            </a:r>
            <a:r>
              <a:rPr lang="cs-CZ" dirty="0"/>
              <a:t> (pevná linka </a:t>
            </a:r>
            <a:r>
              <a:rPr lang="cs-CZ" dirty="0" err="1"/>
              <a:t>alebo</a:t>
            </a:r>
            <a:r>
              <a:rPr lang="cs-CZ" dirty="0"/>
              <a:t> </a:t>
            </a:r>
            <a:r>
              <a:rPr lang="cs-CZ" dirty="0" err="1"/>
              <a:t>mobilný</a:t>
            </a:r>
            <a:r>
              <a:rPr lang="cs-CZ" dirty="0"/>
              <a:t> </a:t>
            </a:r>
            <a:r>
              <a:rPr lang="cs-CZ" dirty="0" err="1"/>
              <a:t>operátori</a:t>
            </a:r>
            <a:r>
              <a:rPr lang="cs-CZ" dirty="0"/>
              <a:t>), internet, rozhlas, </a:t>
            </a:r>
            <a:r>
              <a:rPr lang="cs-CZ" dirty="0" err="1"/>
              <a:t>televíziu</a:t>
            </a:r>
            <a:r>
              <a:rPr lang="cs-CZ" dirty="0"/>
              <a:t>, auto, </a:t>
            </a:r>
            <a:r>
              <a:rPr lang="cs-CZ" dirty="0" err="1"/>
              <a:t>alebo</a:t>
            </a:r>
            <a:r>
              <a:rPr lang="cs-CZ" dirty="0"/>
              <a:t> </a:t>
            </a:r>
            <a:r>
              <a:rPr lang="cs-CZ" dirty="0" err="1"/>
              <a:t>iné</a:t>
            </a:r>
            <a:r>
              <a:rPr lang="cs-CZ" dirty="0"/>
              <a:t> výdavky na dopravu, bankové poplatky, splátky hypoték, </a:t>
            </a:r>
            <a:r>
              <a:rPr lang="cs-CZ" dirty="0" err="1"/>
              <a:t>spotrebiteľských</a:t>
            </a:r>
            <a:r>
              <a:rPr lang="cs-CZ" dirty="0"/>
              <a:t> </a:t>
            </a:r>
            <a:r>
              <a:rPr lang="cs-CZ" dirty="0" err="1"/>
              <a:t>úverov</a:t>
            </a:r>
            <a:r>
              <a:rPr lang="cs-CZ" dirty="0"/>
              <a:t>, vklady na pravidelné </a:t>
            </a:r>
            <a:r>
              <a:rPr lang="cs-CZ" dirty="0" err="1"/>
              <a:t>sporenie</a:t>
            </a:r>
            <a:r>
              <a:rPr lang="cs-CZ" dirty="0"/>
              <a:t> </a:t>
            </a:r>
            <a:r>
              <a:rPr lang="cs-CZ" dirty="0" err="1"/>
              <a:t>alebo</a:t>
            </a:r>
            <a:r>
              <a:rPr lang="cs-CZ" dirty="0"/>
              <a:t> </a:t>
            </a:r>
            <a:r>
              <a:rPr lang="cs-CZ" dirty="0" err="1"/>
              <a:t>poistenie</a:t>
            </a:r>
            <a:endParaRPr lang="sk-SK" dirty="0"/>
          </a:p>
          <a:p>
            <a:pPr lvl="0"/>
            <a:r>
              <a:rPr lang="cs-CZ" dirty="0" err="1"/>
              <a:t>zamyslite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nad </a:t>
            </a:r>
            <a:r>
              <a:rPr lang="cs-CZ" dirty="0" err="1"/>
              <a:t>mimoriadnymi</a:t>
            </a:r>
            <a:r>
              <a:rPr lang="cs-CZ" dirty="0"/>
              <a:t> a nepravidelnými </a:t>
            </a:r>
            <a:r>
              <a:rPr lang="cs-CZ" dirty="0" err="1"/>
              <a:t>mesačnými</a:t>
            </a:r>
            <a:r>
              <a:rPr lang="cs-CZ" dirty="0"/>
              <a:t> platbami – výdavky na </a:t>
            </a:r>
            <a:r>
              <a:rPr lang="cs-CZ" dirty="0" err="1"/>
              <a:t>oblečenie</a:t>
            </a:r>
            <a:r>
              <a:rPr lang="cs-CZ" dirty="0"/>
              <a:t>, časopisy, knihy, výdavky na </a:t>
            </a:r>
            <a:r>
              <a:rPr lang="cs-CZ" dirty="0" err="1"/>
              <a:t>kultúru</a:t>
            </a:r>
            <a:r>
              <a:rPr lang="cs-CZ" dirty="0"/>
              <a:t> a </a:t>
            </a:r>
            <a:r>
              <a:rPr lang="cs-CZ" dirty="0" err="1"/>
              <a:t>spoločenské</a:t>
            </a:r>
            <a:r>
              <a:rPr lang="cs-CZ" dirty="0"/>
              <a:t> </a:t>
            </a:r>
            <a:r>
              <a:rPr lang="cs-CZ" dirty="0" err="1"/>
              <a:t>podujatia</a:t>
            </a:r>
            <a:r>
              <a:rPr lang="cs-CZ" dirty="0"/>
              <a:t>, </a:t>
            </a:r>
            <a:r>
              <a:rPr lang="cs-CZ" dirty="0" err="1"/>
              <a:t>rôzne</a:t>
            </a:r>
            <a:r>
              <a:rPr lang="cs-CZ" dirty="0"/>
              <a:t> služby (</a:t>
            </a:r>
            <a:r>
              <a:rPr lang="cs-CZ" dirty="0" err="1"/>
              <a:t>čistiarne</a:t>
            </a:r>
            <a:r>
              <a:rPr lang="cs-CZ" dirty="0"/>
              <a:t>, </a:t>
            </a:r>
            <a:r>
              <a:rPr lang="cs-CZ" dirty="0" err="1"/>
              <a:t>upratovanie</a:t>
            </a:r>
            <a:r>
              <a:rPr lang="cs-CZ" dirty="0"/>
              <a:t>), výdavky na </a:t>
            </a:r>
            <a:r>
              <a:rPr lang="cs-CZ" dirty="0" err="1"/>
              <a:t>stravovanie</a:t>
            </a:r>
            <a:r>
              <a:rPr lang="cs-CZ" dirty="0"/>
              <a:t> v </a:t>
            </a:r>
            <a:r>
              <a:rPr lang="cs-CZ" dirty="0" err="1"/>
              <a:t>reštaurácii</a:t>
            </a:r>
            <a:r>
              <a:rPr lang="cs-CZ" dirty="0"/>
              <a:t> a výdavky na oddych</a:t>
            </a:r>
            <a:endParaRPr lang="sk-SK" dirty="0"/>
          </a:p>
          <a:p>
            <a:pPr lvl="0"/>
            <a:r>
              <a:rPr lang="cs-CZ" dirty="0" err="1"/>
              <a:t>sčítajte</a:t>
            </a:r>
            <a:r>
              <a:rPr lang="cs-CZ" dirty="0"/>
              <a:t> </a:t>
            </a:r>
            <a:r>
              <a:rPr lang="cs-CZ" dirty="0" err="1"/>
              <a:t>všetky</a:t>
            </a:r>
            <a:r>
              <a:rPr lang="cs-CZ" dirty="0"/>
              <a:t> </a:t>
            </a:r>
            <a:r>
              <a:rPr lang="cs-CZ" dirty="0" err="1"/>
              <a:t>tieto</a:t>
            </a:r>
            <a:r>
              <a:rPr lang="cs-CZ" dirty="0"/>
              <a:t> položky a </a:t>
            </a:r>
            <a:r>
              <a:rPr lang="cs-CZ" dirty="0" err="1"/>
              <a:t>zistíte</a:t>
            </a:r>
            <a:r>
              <a:rPr lang="cs-CZ" dirty="0"/>
              <a:t> </a:t>
            </a:r>
            <a:r>
              <a:rPr lang="cs-CZ" dirty="0" err="1"/>
              <a:t>výdavkovú</a:t>
            </a:r>
            <a:r>
              <a:rPr lang="cs-CZ" dirty="0"/>
              <a:t> stránku rozpočtu</a:t>
            </a:r>
            <a:endParaRPr lang="sk-SK" dirty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0000"/>
                </a:solidFill>
              </a:rPr>
              <a:t>Čo hovorí Národný štandard FG?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u="sng" dirty="0" smtClean="0"/>
              <a:t>Kapitola 3:</a:t>
            </a:r>
            <a:r>
              <a:rPr lang="sk-SK" dirty="0" smtClean="0"/>
              <a:t> </a:t>
            </a:r>
            <a:r>
              <a:rPr lang="sk-SK" i="1" dirty="0"/>
              <a:t>Z</a:t>
            </a:r>
            <a:r>
              <a:rPr lang="sk-SK" i="1" dirty="0" smtClean="0"/>
              <a:t>abezpečenie peňazí pre uspokojovanie potrieb – príjem a práca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sk-SK" dirty="0" smtClean="0"/>
              <a:t>identifikovať zdroje osobných príjmov</a:t>
            </a:r>
          </a:p>
          <a:p>
            <a:pPr>
              <a:buFontTx/>
              <a:buChar char="-"/>
            </a:pPr>
            <a:r>
              <a:rPr lang="sk-SK" dirty="0" smtClean="0"/>
              <a:t>osvojiť si pojmy: </a:t>
            </a:r>
            <a:r>
              <a:rPr lang="sk-SK" b="1" dirty="0" smtClean="0"/>
              <a:t>mzda, nominálna a reálna mzda, dar, provízia, zisk, peňažný príjem domácnosti, vplyv inflácie na príjem, štátna sociálna podpora</a:t>
            </a:r>
          </a:p>
          <a:p>
            <a:pPr>
              <a:buFontTx/>
              <a:buChar char="-"/>
            </a:pPr>
            <a:endParaRPr lang="sk-SK" b="1" dirty="0" smtClean="0"/>
          </a:p>
          <a:p>
            <a:r>
              <a:rPr lang="sk-SK" u="sng" dirty="0" smtClean="0"/>
              <a:t>Kapitola 4</a:t>
            </a:r>
            <a:r>
              <a:rPr lang="sk-SK" b="1" u="sng" dirty="0" smtClean="0"/>
              <a:t>:</a:t>
            </a:r>
            <a:r>
              <a:rPr lang="sk-SK" b="1" dirty="0" smtClean="0"/>
              <a:t> </a:t>
            </a:r>
            <a:r>
              <a:rPr lang="sk-SK" i="1" dirty="0" smtClean="0"/>
              <a:t>Plánovanie a hospodárenie s peniazmi</a:t>
            </a:r>
          </a:p>
          <a:p>
            <a:pPr>
              <a:buFontTx/>
              <a:buChar char="-"/>
            </a:pPr>
            <a:r>
              <a:rPr lang="sk-SK" dirty="0" smtClean="0"/>
              <a:t>vypracovať osobný rozpočet príjmov a výdavkov</a:t>
            </a:r>
          </a:p>
          <a:p>
            <a:pPr>
              <a:buFontTx/>
              <a:buChar char="-"/>
            </a:pPr>
            <a:r>
              <a:rPr lang="sk-SK" dirty="0" smtClean="0"/>
              <a:t>zostaviť rozpočet domácnosti</a:t>
            </a:r>
          </a:p>
          <a:p>
            <a:pPr>
              <a:buFontTx/>
              <a:buChar char="-"/>
            </a:pPr>
            <a:r>
              <a:rPr lang="sk-SK" dirty="0" smtClean="0"/>
              <a:t>rozlíšiť vyrovnaný, schodkový a prebytkový rozpočet</a:t>
            </a:r>
          </a:p>
          <a:p>
            <a:pPr>
              <a:buFontTx/>
              <a:buChar char="-"/>
            </a:pPr>
            <a:r>
              <a:rPr lang="sk-SK" dirty="0" smtClean="0"/>
              <a:t>opísať spôsoby krytia deficitu</a:t>
            </a:r>
          </a:p>
          <a:p>
            <a:pPr>
              <a:buFontTx/>
              <a:buChar char="-"/>
            </a:pPr>
            <a:r>
              <a:rPr lang="sk-SK" dirty="0" smtClean="0"/>
              <a:t>vysvetliť ako splácať dlhy</a:t>
            </a:r>
          </a:p>
          <a:p>
            <a:pPr>
              <a:buFontTx/>
              <a:buChar char="-"/>
            </a:pPr>
            <a:endParaRPr lang="sk-SK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b="1" dirty="0"/>
              <a:t>3 – urobte si </a:t>
            </a:r>
            <a:r>
              <a:rPr lang="cs-CZ" b="1" dirty="0" err="1"/>
              <a:t>rozdiel</a:t>
            </a:r>
            <a:r>
              <a:rPr lang="cs-CZ" b="1" dirty="0"/>
              <a:t> </a:t>
            </a:r>
            <a:r>
              <a:rPr lang="cs-CZ" b="1" dirty="0" err="1"/>
              <a:t>medzi</a:t>
            </a:r>
            <a:r>
              <a:rPr lang="cs-CZ" b="1" dirty="0"/>
              <a:t> </a:t>
            </a:r>
            <a:r>
              <a:rPr lang="cs-CZ" b="1" dirty="0" err="1"/>
              <a:t>príjmami</a:t>
            </a:r>
            <a:r>
              <a:rPr lang="cs-CZ" b="1" dirty="0"/>
              <a:t> a </a:t>
            </a:r>
            <a:r>
              <a:rPr lang="cs-CZ" b="1" dirty="0" err="1" smtClean="0"/>
              <a:t>výdavkami</a:t>
            </a:r>
            <a:r>
              <a:rPr lang="cs-CZ" b="1" dirty="0" smtClean="0"/>
              <a:t>:</a:t>
            </a:r>
            <a:endParaRPr lang="sk-SK" sz="2800" dirty="0"/>
          </a:p>
          <a:p>
            <a:pPr lvl="0"/>
            <a:r>
              <a:rPr lang="cs-CZ" dirty="0" err="1"/>
              <a:t>porovnajte</a:t>
            </a:r>
            <a:r>
              <a:rPr lang="cs-CZ" dirty="0"/>
              <a:t> </a:t>
            </a:r>
            <a:r>
              <a:rPr lang="cs-CZ" dirty="0" err="1"/>
              <a:t>príjmy</a:t>
            </a:r>
            <a:r>
              <a:rPr lang="cs-CZ" dirty="0"/>
              <a:t> a výdavky</a:t>
            </a:r>
            <a:endParaRPr lang="sk-SK" sz="2800" dirty="0"/>
          </a:p>
          <a:p>
            <a:pPr lvl="0"/>
            <a:r>
              <a:rPr lang="cs-CZ" dirty="0" err="1"/>
              <a:t>nezabúdajte</a:t>
            </a:r>
            <a:r>
              <a:rPr lang="cs-CZ" dirty="0"/>
              <a:t> na jedno základné pravidlo - „</a:t>
            </a:r>
            <a:r>
              <a:rPr lang="cs-CZ" dirty="0" err="1"/>
              <a:t>peniaze</a:t>
            </a:r>
            <a:r>
              <a:rPr lang="cs-CZ" dirty="0"/>
              <a:t>, </a:t>
            </a:r>
            <a:r>
              <a:rPr lang="cs-CZ" dirty="0" err="1"/>
              <a:t>ktoré</a:t>
            </a:r>
            <a:r>
              <a:rPr lang="cs-CZ" dirty="0"/>
              <a:t> do domácnosti </a:t>
            </a:r>
            <a:r>
              <a:rPr lang="cs-CZ" dirty="0" err="1"/>
              <a:t>prichádzajú</a:t>
            </a:r>
            <a:r>
              <a:rPr lang="cs-CZ" dirty="0"/>
              <a:t> (</a:t>
            </a:r>
            <a:r>
              <a:rPr lang="cs-CZ" dirty="0" err="1"/>
              <a:t>príjmy</a:t>
            </a:r>
            <a:r>
              <a:rPr lang="cs-CZ" dirty="0"/>
              <a:t>), </a:t>
            </a:r>
            <a:r>
              <a:rPr lang="cs-CZ" dirty="0" err="1"/>
              <a:t>musia</a:t>
            </a:r>
            <a:r>
              <a:rPr lang="cs-CZ" dirty="0"/>
              <a:t> byť </a:t>
            </a:r>
            <a:r>
              <a:rPr lang="cs-CZ" dirty="0" err="1"/>
              <a:t>vyššie</a:t>
            </a:r>
            <a:r>
              <a:rPr lang="cs-CZ" dirty="0"/>
              <a:t> </a:t>
            </a:r>
            <a:r>
              <a:rPr lang="cs-CZ" dirty="0" err="1"/>
              <a:t>alebo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</a:t>
            </a:r>
            <a:r>
              <a:rPr lang="cs-CZ" dirty="0" err="1"/>
              <a:t>rovnať</a:t>
            </a:r>
            <a:r>
              <a:rPr lang="cs-CZ" dirty="0"/>
              <a:t> </a:t>
            </a:r>
            <a:r>
              <a:rPr lang="cs-CZ" dirty="0" err="1"/>
              <a:t>peniazom</a:t>
            </a:r>
            <a:r>
              <a:rPr lang="cs-CZ" dirty="0"/>
              <a:t>, </a:t>
            </a:r>
            <a:r>
              <a:rPr lang="cs-CZ" dirty="0" err="1"/>
              <a:t>ktoré</a:t>
            </a:r>
            <a:r>
              <a:rPr lang="cs-CZ" dirty="0"/>
              <a:t> z domácnosti </a:t>
            </a:r>
            <a:r>
              <a:rPr lang="cs-CZ" dirty="0" err="1"/>
              <a:t>odchádzajú</a:t>
            </a:r>
            <a:r>
              <a:rPr lang="cs-CZ" dirty="0"/>
              <a:t> (výdavky)“</a:t>
            </a:r>
            <a:endParaRPr lang="sk-SK" sz="2800" dirty="0"/>
          </a:p>
          <a:p>
            <a:pPr lvl="0"/>
            <a:r>
              <a:rPr lang="cs-CZ" dirty="0" err="1"/>
              <a:t>ak</a:t>
            </a:r>
            <a:r>
              <a:rPr lang="cs-CZ" dirty="0"/>
              <a:t> </a:t>
            </a:r>
            <a:r>
              <a:rPr lang="cs-CZ" dirty="0" err="1"/>
              <a:t>príjmy</a:t>
            </a:r>
            <a:r>
              <a:rPr lang="cs-CZ" dirty="0"/>
              <a:t> </a:t>
            </a:r>
            <a:r>
              <a:rPr lang="cs-CZ" dirty="0" err="1"/>
              <a:t>prevyšujú</a:t>
            </a:r>
            <a:r>
              <a:rPr lang="cs-CZ" dirty="0"/>
              <a:t> výdavky, máte </a:t>
            </a:r>
            <a:r>
              <a:rPr lang="cs-CZ" dirty="0" err="1"/>
              <a:t>prebytok</a:t>
            </a:r>
            <a:r>
              <a:rPr lang="cs-CZ" dirty="0"/>
              <a:t> </a:t>
            </a:r>
            <a:r>
              <a:rPr lang="cs-CZ" dirty="0" err="1"/>
              <a:t>peňazí</a:t>
            </a:r>
            <a:r>
              <a:rPr lang="cs-CZ" dirty="0"/>
              <a:t> a </a:t>
            </a:r>
            <a:r>
              <a:rPr lang="cs-CZ" dirty="0" err="1"/>
              <a:t>tvoríte</a:t>
            </a:r>
            <a:r>
              <a:rPr lang="cs-CZ" dirty="0"/>
              <a:t> si </a:t>
            </a:r>
            <a:r>
              <a:rPr lang="cs-CZ" b="1" dirty="0" smtClean="0"/>
              <a:t>rezervu</a:t>
            </a:r>
            <a:r>
              <a:rPr lang="cs-CZ" dirty="0" smtClean="0"/>
              <a:t> (úspory</a:t>
            </a:r>
            <a:r>
              <a:rPr lang="cs-CZ" dirty="0"/>
              <a:t>)</a:t>
            </a:r>
            <a:endParaRPr lang="sk-SK" sz="2800" dirty="0"/>
          </a:p>
          <a:p>
            <a:pPr lvl="0"/>
            <a:r>
              <a:rPr lang="cs-CZ" dirty="0" err="1"/>
              <a:t>ak</a:t>
            </a:r>
            <a:r>
              <a:rPr lang="cs-CZ" dirty="0"/>
              <a:t> výdavky </a:t>
            </a:r>
            <a:r>
              <a:rPr lang="cs-CZ" dirty="0" err="1"/>
              <a:t>prevyšujú</a:t>
            </a:r>
            <a:r>
              <a:rPr lang="cs-CZ" dirty="0"/>
              <a:t> </a:t>
            </a:r>
            <a:r>
              <a:rPr lang="cs-CZ" dirty="0" err="1"/>
              <a:t>príjmy</a:t>
            </a:r>
            <a:r>
              <a:rPr lang="cs-CZ" dirty="0"/>
              <a:t>, máte </a:t>
            </a:r>
            <a:r>
              <a:rPr lang="cs-CZ" dirty="0" err="1" smtClean="0"/>
              <a:t>nedostatok</a:t>
            </a:r>
            <a:r>
              <a:rPr lang="cs-CZ" dirty="0" smtClean="0"/>
              <a:t> </a:t>
            </a:r>
            <a:r>
              <a:rPr lang="cs-CZ" b="1" dirty="0" smtClean="0"/>
              <a:t>(deficit)</a:t>
            </a:r>
            <a:r>
              <a:rPr lang="cs-CZ" dirty="0" smtClean="0"/>
              <a:t> </a:t>
            </a:r>
            <a:r>
              <a:rPr lang="cs-CZ" dirty="0" err="1"/>
              <a:t>peňazí</a:t>
            </a:r>
            <a:r>
              <a:rPr lang="cs-CZ" dirty="0"/>
              <a:t>. Je </a:t>
            </a:r>
            <a:r>
              <a:rPr lang="cs-CZ" dirty="0" err="1"/>
              <a:t>potrebné</a:t>
            </a:r>
            <a:r>
              <a:rPr lang="cs-CZ" dirty="0"/>
              <a:t> </a:t>
            </a:r>
            <a:r>
              <a:rPr lang="cs-CZ" dirty="0" err="1"/>
              <a:t>riešiť</a:t>
            </a:r>
            <a:r>
              <a:rPr lang="cs-CZ" dirty="0"/>
              <a:t> </a:t>
            </a:r>
            <a:r>
              <a:rPr lang="cs-CZ" dirty="0" err="1"/>
              <a:t>ako</a:t>
            </a:r>
            <a:r>
              <a:rPr lang="cs-CZ" dirty="0"/>
              <a:t> tento </a:t>
            </a:r>
            <a:r>
              <a:rPr lang="cs-CZ" dirty="0" err="1"/>
              <a:t>nedostatok</a:t>
            </a:r>
            <a:r>
              <a:rPr lang="cs-CZ" dirty="0"/>
              <a:t> </a:t>
            </a:r>
            <a:r>
              <a:rPr lang="cs-CZ" dirty="0" err="1"/>
              <a:t>peňazí</a:t>
            </a:r>
            <a:r>
              <a:rPr lang="cs-CZ" dirty="0"/>
              <a:t> </a:t>
            </a:r>
            <a:r>
              <a:rPr lang="cs-CZ" dirty="0" err="1"/>
              <a:t>doplniť</a:t>
            </a:r>
            <a:r>
              <a:rPr lang="cs-CZ" dirty="0"/>
              <a:t> </a:t>
            </a:r>
            <a:r>
              <a:rPr lang="cs-CZ" dirty="0" err="1"/>
              <a:t>alebo</a:t>
            </a:r>
            <a:r>
              <a:rPr lang="cs-CZ" dirty="0"/>
              <a:t> ho </a:t>
            </a:r>
            <a:r>
              <a:rPr lang="cs-CZ" dirty="0" err="1"/>
              <a:t>znížiť</a:t>
            </a:r>
            <a:r>
              <a:rPr lang="cs-CZ" dirty="0"/>
              <a:t>:</a:t>
            </a:r>
            <a:endParaRPr lang="sk-SK" sz="2800" dirty="0"/>
          </a:p>
          <a:p>
            <a:pPr lvl="1"/>
            <a:r>
              <a:rPr lang="cs-CZ" dirty="0" err="1"/>
              <a:t>uskromniť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a </a:t>
            </a:r>
            <a:r>
              <a:rPr lang="cs-CZ" dirty="0" err="1"/>
              <a:t>vylúčiť</a:t>
            </a:r>
            <a:r>
              <a:rPr lang="cs-CZ" dirty="0"/>
              <a:t> </a:t>
            </a:r>
            <a:r>
              <a:rPr lang="cs-CZ" dirty="0" err="1"/>
              <a:t>alebo</a:t>
            </a:r>
            <a:r>
              <a:rPr lang="cs-CZ" dirty="0"/>
              <a:t> </a:t>
            </a:r>
            <a:r>
              <a:rPr lang="cs-CZ" dirty="0" err="1"/>
              <a:t>znížiť</a:t>
            </a:r>
            <a:r>
              <a:rPr lang="cs-CZ" dirty="0"/>
              <a:t> výdavky</a:t>
            </a:r>
            <a:endParaRPr lang="sk-SK" sz="2400" dirty="0"/>
          </a:p>
          <a:p>
            <a:pPr lvl="1"/>
            <a:r>
              <a:rPr lang="cs-CZ" dirty="0" err="1"/>
              <a:t>zamyslieť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</a:t>
            </a:r>
            <a:r>
              <a:rPr lang="cs-CZ" dirty="0" err="1"/>
              <a:t>ako</a:t>
            </a:r>
            <a:r>
              <a:rPr lang="cs-CZ" dirty="0"/>
              <a:t> si </a:t>
            </a:r>
            <a:r>
              <a:rPr lang="cs-CZ" dirty="0" err="1"/>
              <a:t>zvýšiť</a:t>
            </a:r>
            <a:r>
              <a:rPr lang="cs-CZ" dirty="0"/>
              <a:t> </a:t>
            </a:r>
            <a:r>
              <a:rPr lang="cs-CZ" dirty="0" err="1"/>
              <a:t>svoj</a:t>
            </a:r>
            <a:r>
              <a:rPr lang="cs-CZ" dirty="0"/>
              <a:t> </a:t>
            </a:r>
            <a:r>
              <a:rPr lang="cs-CZ" dirty="0" err="1"/>
              <a:t>príjem</a:t>
            </a:r>
            <a:endParaRPr lang="sk-SK" sz="2400" dirty="0"/>
          </a:p>
          <a:p>
            <a:pPr lvl="1"/>
            <a:r>
              <a:rPr lang="cs-CZ" dirty="0" err="1"/>
              <a:t>ak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jedná o </a:t>
            </a:r>
            <a:r>
              <a:rPr lang="cs-CZ" dirty="0" err="1"/>
              <a:t>neočakávanú</a:t>
            </a:r>
            <a:r>
              <a:rPr lang="cs-CZ" dirty="0"/>
              <a:t> </a:t>
            </a:r>
            <a:r>
              <a:rPr lang="cs-CZ" dirty="0" err="1"/>
              <a:t>udalosť</a:t>
            </a:r>
            <a:r>
              <a:rPr lang="cs-CZ" dirty="0"/>
              <a:t> </a:t>
            </a:r>
            <a:r>
              <a:rPr lang="cs-CZ" dirty="0" err="1"/>
              <a:t>alebo</a:t>
            </a:r>
            <a:r>
              <a:rPr lang="cs-CZ" dirty="0"/>
              <a:t> významný </a:t>
            </a:r>
            <a:r>
              <a:rPr lang="cs-CZ" dirty="0" err="1"/>
              <a:t>výdavok</a:t>
            </a:r>
            <a:r>
              <a:rPr lang="cs-CZ" dirty="0"/>
              <a:t>, </a:t>
            </a:r>
            <a:r>
              <a:rPr lang="cs-CZ" dirty="0" err="1"/>
              <a:t>ktorý</a:t>
            </a:r>
            <a:r>
              <a:rPr lang="cs-CZ" dirty="0"/>
              <a:t> nemáte </a:t>
            </a:r>
            <a:r>
              <a:rPr lang="cs-CZ" dirty="0" err="1"/>
              <a:t>šancu</a:t>
            </a:r>
            <a:r>
              <a:rPr lang="cs-CZ" dirty="0"/>
              <a:t> </a:t>
            </a:r>
            <a:r>
              <a:rPr lang="cs-CZ" dirty="0" err="1"/>
              <a:t>riešiť</a:t>
            </a:r>
            <a:r>
              <a:rPr lang="cs-CZ" dirty="0"/>
              <a:t> z krátkodobého </a:t>
            </a:r>
            <a:r>
              <a:rPr lang="cs-CZ" dirty="0" err="1"/>
              <a:t>hľadiska</a:t>
            </a:r>
            <a:r>
              <a:rPr lang="cs-CZ" dirty="0"/>
              <a:t> </a:t>
            </a:r>
            <a:r>
              <a:rPr lang="cs-CZ" dirty="0" err="1"/>
              <a:t>znížením</a:t>
            </a:r>
            <a:r>
              <a:rPr lang="cs-CZ" dirty="0"/>
              <a:t> </a:t>
            </a:r>
            <a:r>
              <a:rPr lang="cs-CZ" dirty="0" err="1"/>
              <a:t>výdavkov</a:t>
            </a:r>
            <a:r>
              <a:rPr lang="cs-CZ" dirty="0"/>
              <a:t> </a:t>
            </a:r>
            <a:r>
              <a:rPr lang="cs-CZ" dirty="0" err="1"/>
              <a:t>alebo</a:t>
            </a:r>
            <a:r>
              <a:rPr lang="cs-CZ" dirty="0"/>
              <a:t> zvýšením </a:t>
            </a:r>
            <a:r>
              <a:rPr lang="cs-CZ" dirty="0" err="1"/>
              <a:t>príjmov</a:t>
            </a:r>
            <a:r>
              <a:rPr lang="cs-CZ" dirty="0"/>
              <a:t>, ale </a:t>
            </a:r>
            <a:r>
              <a:rPr lang="cs-CZ" dirty="0" err="1"/>
              <a:t>realizáciou</a:t>
            </a:r>
            <a:r>
              <a:rPr lang="cs-CZ" dirty="0"/>
              <a:t> tohoto výdavku </a:t>
            </a:r>
            <a:r>
              <a:rPr lang="cs-CZ" dirty="0" err="1"/>
              <a:t>dosiahnete</a:t>
            </a:r>
            <a:r>
              <a:rPr lang="cs-CZ" dirty="0"/>
              <a:t> </a:t>
            </a:r>
            <a:r>
              <a:rPr lang="cs-CZ" dirty="0" err="1"/>
              <a:t>dlhodobú</a:t>
            </a:r>
            <a:r>
              <a:rPr lang="cs-CZ" dirty="0"/>
              <a:t> úsporu (</a:t>
            </a:r>
            <a:r>
              <a:rPr lang="cs-CZ" dirty="0" err="1"/>
              <a:t>finančnú</a:t>
            </a:r>
            <a:r>
              <a:rPr lang="cs-CZ" dirty="0"/>
              <a:t> </a:t>
            </a:r>
            <a:r>
              <a:rPr lang="cs-CZ" dirty="0" err="1"/>
              <a:t>alebo</a:t>
            </a:r>
            <a:r>
              <a:rPr lang="cs-CZ" dirty="0"/>
              <a:t> </a:t>
            </a:r>
            <a:r>
              <a:rPr lang="cs-CZ" dirty="0" err="1"/>
              <a:t>časovú</a:t>
            </a:r>
            <a:r>
              <a:rPr lang="cs-CZ" dirty="0"/>
              <a:t>), </a:t>
            </a:r>
            <a:r>
              <a:rPr lang="cs-CZ" dirty="0" err="1"/>
              <a:t>požiadajte</a:t>
            </a:r>
            <a:r>
              <a:rPr lang="cs-CZ" dirty="0"/>
              <a:t> </a:t>
            </a:r>
            <a:r>
              <a:rPr lang="cs-CZ" dirty="0" err="1"/>
              <a:t>finančnú</a:t>
            </a:r>
            <a:r>
              <a:rPr lang="cs-CZ" dirty="0"/>
              <a:t> </a:t>
            </a:r>
            <a:r>
              <a:rPr lang="cs-CZ" dirty="0" err="1"/>
              <a:t>inštitúciu</a:t>
            </a:r>
            <a:r>
              <a:rPr lang="cs-CZ" dirty="0"/>
              <a:t> o zdroje, </a:t>
            </a:r>
            <a:r>
              <a:rPr lang="cs-CZ" dirty="0" err="1"/>
              <a:t>čiže</a:t>
            </a:r>
            <a:r>
              <a:rPr lang="cs-CZ" dirty="0"/>
              <a:t> o </a:t>
            </a:r>
            <a:r>
              <a:rPr lang="cs-CZ" dirty="0" err="1"/>
              <a:t>úver</a:t>
            </a:r>
            <a:endParaRPr lang="sk-SK" sz="2400" dirty="0"/>
          </a:p>
          <a:p>
            <a:pPr>
              <a:buNone/>
            </a:pPr>
            <a:r>
              <a:rPr lang="cs-CZ" dirty="0"/>
              <a:t> </a:t>
            </a:r>
            <a:endParaRPr lang="sk-SK" sz="2800" dirty="0" smtClean="0"/>
          </a:p>
          <a:p>
            <a:pPr algn="ctr">
              <a:buNone/>
            </a:pPr>
            <a:r>
              <a:rPr lang="cs-CZ" dirty="0" smtClean="0"/>
              <a:t>!</a:t>
            </a:r>
            <a:r>
              <a:rPr lang="cs-CZ" dirty="0" err="1"/>
              <a:t>Zadlžujte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</a:t>
            </a:r>
            <a:r>
              <a:rPr lang="cs-CZ" dirty="0" err="1"/>
              <a:t>iba</a:t>
            </a:r>
            <a:r>
              <a:rPr lang="cs-CZ" dirty="0"/>
              <a:t> v </a:t>
            </a:r>
            <a:r>
              <a:rPr lang="cs-CZ" dirty="0" err="1"/>
              <a:t>odôvodnených</a:t>
            </a:r>
            <a:r>
              <a:rPr lang="cs-CZ" dirty="0"/>
              <a:t> </a:t>
            </a:r>
            <a:r>
              <a:rPr lang="cs-CZ" dirty="0" err="1"/>
              <a:t>prípadoch</a:t>
            </a:r>
            <a:r>
              <a:rPr lang="cs-CZ" dirty="0"/>
              <a:t> </a:t>
            </a:r>
            <a:r>
              <a:rPr lang="cs-CZ" dirty="0" err="1"/>
              <a:t>alebo</a:t>
            </a:r>
            <a:r>
              <a:rPr lang="cs-CZ" dirty="0"/>
              <a:t> </a:t>
            </a:r>
            <a:r>
              <a:rPr lang="cs-CZ" dirty="0" err="1"/>
              <a:t>iba</a:t>
            </a:r>
            <a:r>
              <a:rPr lang="cs-CZ" dirty="0"/>
              <a:t> </a:t>
            </a:r>
            <a:r>
              <a:rPr lang="cs-CZ" dirty="0" err="1"/>
              <a:t>účelne</a:t>
            </a:r>
            <a:r>
              <a:rPr lang="cs-CZ" dirty="0"/>
              <a:t>!</a:t>
            </a:r>
            <a:endParaRPr lang="sk-SK" sz="2800" dirty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b="1" dirty="0"/>
              <a:t>4 – </a:t>
            </a:r>
            <a:r>
              <a:rPr lang="cs-CZ" b="1" dirty="0" err="1"/>
              <a:t>prehodnotenie</a:t>
            </a:r>
            <a:r>
              <a:rPr lang="cs-CZ" b="1" dirty="0"/>
              <a:t> a </a:t>
            </a:r>
            <a:r>
              <a:rPr lang="cs-CZ" b="1" dirty="0" err="1"/>
              <a:t>prispôsobenie</a:t>
            </a:r>
            <a:r>
              <a:rPr lang="cs-CZ" b="1" dirty="0"/>
              <a:t> </a:t>
            </a:r>
            <a:r>
              <a:rPr lang="cs-CZ" b="1" dirty="0" err="1" smtClean="0"/>
              <a:t>výdavkov</a:t>
            </a:r>
            <a:r>
              <a:rPr lang="cs-CZ" b="1" dirty="0" smtClean="0"/>
              <a:t>:</a:t>
            </a:r>
            <a:endParaRPr lang="sk-SK" sz="2800" dirty="0"/>
          </a:p>
          <a:p>
            <a:pPr lvl="0"/>
            <a:r>
              <a:rPr lang="cs-CZ" dirty="0" err="1"/>
              <a:t>porozmýšľajte</a:t>
            </a:r>
            <a:r>
              <a:rPr lang="cs-CZ" dirty="0"/>
              <a:t> a </a:t>
            </a:r>
            <a:r>
              <a:rPr lang="cs-CZ" u="sng" dirty="0" err="1"/>
              <a:t>znížte</a:t>
            </a:r>
            <a:r>
              <a:rPr lang="cs-CZ" dirty="0"/>
              <a:t> svoje výdavky. </a:t>
            </a:r>
            <a:r>
              <a:rPr lang="cs-CZ" dirty="0" err="1"/>
              <a:t>Rozdeľte</a:t>
            </a:r>
            <a:r>
              <a:rPr lang="cs-CZ" dirty="0"/>
              <a:t> </a:t>
            </a:r>
            <a:r>
              <a:rPr lang="cs-CZ" dirty="0" err="1"/>
              <a:t>ich</a:t>
            </a:r>
            <a:r>
              <a:rPr lang="cs-CZ" dirty="0"/>
              <a:t> na:</a:t>
            </a:r>
            <a:endParaRPr lang="sk-SK" sz="2800" dirty="0"/>
          </a:p>
          <a:p>
            <a:pPr lvl="1"/>
            <a:r>
              <a:rPr lang="cs-CZ" i="1" dirty="0"/>
              <a:t>nevyhnutné</a:t>
            </a:r>
            <a:r>
              <a:rPr lang="cs-CZ" dirty="0"/>
              <a:t> – </a:t>
            </a:r>
            <a:r>
              <a:rPr lang="cs-CZ" dirty="0" err="1"/>
              <a:t>nájomné</a:t>
            </a:r>
            <a:r>
              <a:rPr lang="cs-CZ" dirty="0"/>
              <a:t>, energie, strava, doprava,...</a:t>
            </a:r>
            <a:endParaRPr lang="sk-SK" sz="2400" dirty="0"/>
          </a:p>
          <a:p>
            <a:pPr lvl="1"/>
            <a:r>
              <a:rPr lang="cs-CZ" i="1" dirty="0" err="1"/>
              <a:t>vedľajšie</a:t>
            </a:r>
            <a:r>
              <a:rPr lang="cs-CZ" i="1" dirty="0"/>
              <a:t> (</a:t>
            </a:r>
            <a:r>
              <a:rPr lang="cs-CZ" i="1" dirty="0" err="1"/>
              <a:t>luxusné</a:t>
            </a:r>
            <a:r>
              <a:rPr lang="cs-CZ" i="1" dirty="0"/>
              <a:t>) </a:t>
            </a:r>
            <a:r>
              <a:rPr lang="cs-CZ" dirty="0"/>
              <a:t>– zábava, jedlo v </a:t>
            </a:r>
            <a:r>
              <a:rPr lang="cs-CZ" dirty="0" err="1"/>
              <a:t>reštaurácii</a:t>
            </a:r>
            <a:r>
              <a:rPr lang="cs-CZ" dirty="0"/>
              <a:t> a pod. </a:t>
            </a:r>
            <a:r>
              <a:rPr lang="cs-CZ" dirty="0" err="1"/>
              <a:t>Tieto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snažte </a:t>
            </a:r>
            <a:r>
              <a:rPr lang="cs-CZ" dirty="0" err="1"/>
              <a:t>znížiť</a:t>
            </a:r>
            <a:r>
              <a:rPr lang="cs-CZ" dirty="0"/>
              <a:t> </a:t>
            </a:r>
            <a:r>
              <a:rPr lang="cs-CZ" dirty="0" err="1"/>
              <a:t>alebo</a:t>
            </a:r>
            <a:r>
              <a:rPr lang="cs-CZ" dirty="0"/>
              <a:t> </a:t>
            </a:r>
            <a:r>
              <a:rPr lang="cs-CZ" dirty="0" err="1"/>
              <a:t>úplne</a:t>
            </a:r>
            <a:r>
              <a:rPr lang="cs-CZ" dirty="0"/>
              <a:t> </a:t>
            </a:r>
            <a:r>
              <a:rPr lang="cs-CZ" dirty="0" err="1" smtClean="0"/>
              <a:t>vyškrtnúť</a:t>
            </a:r>
            <a:r>
              <a:rPr lang="cs-CZ" dirty="0" smtClean="0"/>
              <a:t>…</a:t>
            </a:r>
            <a:endParaRPr lang="sk-SK" sz="2400" dirty="0"/>
          </a:p>
          <a:p>
            <a:pPr lvl="0"/>
            <a:r>
              <a:rPr lang="cs-CZ" dirty="0"/>
              <a:t>snažte </a:t>
            </a:r>
            <a:r>
              <a:rPr lang="cs-CZ" dirty="0" err="1"/>
              <a:t>sa</a:t>
            </a:r>
            <a:r>
              <a:rPr lang="cs-CZ" dirty="0"/>
              <a:t> </a:t>
            </a:r>
            <a:r>
              <a:rPr lang="cs-CZ" dirty="0" err="1"/>
              <a:t>nájsť</a:t>
            </a:r>
            <a:r>
              <a:rPr lang="cs-CZ" dirty="0"/>
              <a:t> </a:t>
            </a:r>
            <a:r>
              <a:rPr lang="cs-CZ" u="sng" dirty="0" err="1"/>
              <a:t>rovnakú</a:t>
            </a:r>
            <a:r>
              <a:rPr lang="cs-CZ" u="sng" dirty="0"/>
              <a:t> </a:t>
            </a:r>
            <a:r>
              <a:rPr lang="cs-CZ" u="sng" dirty="0" err="1"/>
              <a:t>vec</a:t>
            </a:r>
            <a:r>
              <a:rPr lang="cs-CZ" u="sng" dirty="0"/>
              <a:t> za </a:t>
            </a:r>
            <a:r>
              <a:rPr lang="cs-CZ" u="sng" dirty="0" err="1"/>
              <a:t>menej</a:t>
            </a:r>
            <a:r>
              <a:rPr lang="cs-CZ" u="sng" dirty="0"/>
              <a:t> </a:t>
            </a:r>
            <a:r>
              <a:rPr lang="cs-CZ" u="sng" dirty="0" err="1"/>
              <a:t>peňazí</a:t>
            </a:r>
            <a:endParaRPr lang="sk-SK" sz="2800" u="sng" dirty="0"/>
          </a:p>
          <a:p>
            <a:pPr lvl="0"/>
            <a:r>
              <a:rPr lang="cs-CZ" dirty="0" err="1"/>
              <a:t>nerozhadzujte</a:t>
            </a:r>
            <a:r>
              <a:rPr lang="cs-CZ" dirty="0"/>
              <a:t> </a:t>
            </a:r>
            <a:r>
              <a:rPr lang="cs-CZ" dirty="0" err="1"/>
              <a:t>peniaze</a:t>
            </a:r>
            <a:r>
              <a:rPr lang="cs-CZ" dirty="0"/>
              <a:t> </a:t>
            </a:r>
            <a:r>
              <a:rPr lang="cs-CZ" u="sng" dirty="0" err="1"/>
              <a:t>bezúčelovo</a:t>
            </a:r>
            <a:endParaRPr lang="sk-SK" sz="2800" u="sng" dirty="0"/>
          </a:p>
          <a:p>
            <a:pPr lvl="0"/>
            <a:r>
              <a:rPr lang="cs-CZ" dirty="0"/>
              <a:t>plaťte </a:t>
            </a:r>
            <a:r>
              <a:rPr lang="cs-CZ" dirty="0" err="1"/>
              <a:t>štvrťrok</a:t>
            </a:r>
            <a:r>
              <a:rPr lang="cs-CZ" dirty="0"/>
              <a:t>, </a:t>
            </a:r>
            <a:r>
              <a:rPr lang="cs-CZ" dirty="0" err="1"/>
              <a:t>polrok</a:t>
            </a:r>
            <a:r>
              <a:rPr lang="cs-CZ" dirty="0"/>
              <a:t> </a:t>
            </a:r>
            <a:r>
              <a:rPr lang="cs-CZ" dirty="0" err="1"/>
              <a:t>alebo</a:t>
            </a:r>
            <a:r>
              <a:rPr lang="cs-CZ" dirty="0"/>
              <a:t> rok </a:t>
            </a:r>
            <a:r>
              <a:rPr lang="cs-CZ" dirty="0" err="1"/>
              <a:t>dopredu</a:t>
            </a:r>
            <a:endParaRPr lang="sk-SK" sz="2800" dirty="0"/>
          </a:p>
          <a:p>
            <a:pPr lvl="0"/>
            <a:r>
              <a:rPr lang="cs-CZ" dirty="0" err="1"/>
              <a:t>väčší</a:t>
            </a:r>
            <a:r>
              <a:rPr lang="cs-CZ" dirty="0"/>
              <a:t> </a:t>
            </a:r>
            <a:r>
              <a:rPr lang="cs-CZ" dirty="0" err="1"/>
              <a:t>spotrebiteľský</a:t>
            </a:r>
            <a:r>
              <a:rPr lang="cs-CZ" dirty="0"/>
              <a:t> </a:t>
            </a:r>
            <a:r>
              <a:rPr lang="cs-CZ" dirty="0" err="1"/>
              <a:t>výdavok</a:t>
            </a:r>
            <a:r>
              <a:rPr lang="cs-CZ" dirty="0"/>
              <a:t> </a:t>
            </a:r>
            <a:r>
              <a:rPr lang="cs-CZ" dirty="0" err="1"/>
              <a:t>riešte</a:t>
            </a:r>
            <a:r>
              <a:rPr lang="cs-CZ" dirty="0"/>
              <a:t> </a:t>
            </a:r>
            <a:r>
              <a:rPr lang="cs-CZ" dirty="0" err="1"/>
              <a:t>namiesto</a:t>
            </a:r>
            <a:r>
              <a:rPr lang="cs-CZ" dirty="0"/>
              <a:t> </a:t>
            </a:r>
            <a:r>
              <a:rPr lang="cs-CZ" dirty="0" err="1"/>
              <a:t>jednorazovej</a:t>
            </a:r>
            <a:r>
              <a:rPr lang="cs-CZ" dirty="0"/>
              <a:t> úhrady formou </a:t>
            </a:r>
            <a:r>
              <a:rPr lang="cs-CZ" u="sng" dirty="0" err="1"/>
              <a:t>splátok</a:t>
            </a:r>
            <a:r>
              <a:rPr lang="cs-CZ" dirty="0"/>
              <a:t>, </a:t>
            </a:r>
            <a:r>
              <a:rPr lang="cs-CZ" dirty="0" err="1"/>
              <a:t>t.j</a:t>
            </a:r>
            <a:r>
              <a:rPr lang="cs-CZ" dirty="0"/>
              <a:t>. </a:t>
            </a:r>
            <a:r>
              <a:rPr lang="cs-CZ" dirty="0" err="1"/>
              <a:t>zadĺžte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, ale </a:t>
            </a:r>
            <a:r>
              <a:rPr lang="cs-CZ" dirty="0" err="1" smtClean="0"/>
              <a:t>účelne</a:t>
            </a:r>
            <a:r>
              <a:rPr lang="cs-CZ" dirty="0" smtClean="0"/>
              <a:t>!</a:t>
            </a:r>
            <a:endParaRPr lang="sk-SK" sz="2800" dirty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>
              <a:buNone/>
            </a:pPr>
            <a:r>
              <a:rPr lang="cs-CZ" b="1" dirty="0"/>
              <a:t>5 – </a:t>
            </a:r>
            <a:r>
              <a:rPr lang="cs-CZ" b="1" dirty="0" err="1"/>
              <a:t>ak</a:t>
            </a:r>
            <a:r>
              <a:rPr lang="cs-CZ" b="1" dirty="0"/>
              <a:t> </a:t>
            </a:r>
            <a:r>
              <a:rPr lang="cs-CZ" b="1" dirty="0" err="1"/>
              <a:t>ste</a:t>
            </a:r>
            <a:r>
              <a:rPr lang="cs-CZ" b="1" dirty="0"/>
              <a:t> si </a:t>
            </a:r>
            <a:r>
              <a:rPr lang="cs-CZ" b="1" dirty="0" err="1"/>
              <a:t>svoj</a:t>
            </a:r>
            <a:r>
              <a:rPr lang="cs-CZ" b="1" dirty="0"/>
              <a:t> rozpočet </a:t>
            </a:r>
            <a:r>
              <a:rPr lang="cs-CZ" b="1" dirty="0" err="1"/>
              <a:t>pripravili</a:t>
            </a:r>
            <a:r>
              <a:rPr lang="cs-CZ" b="1" dirty="0"/>
              <a:t>, snažte </a:t>
            </a:r>
            <a:r>
              <a:rPr lang="cs-CZ" b="1" dirty="0" err="1"/>
              <a:t>sa</a:t>
            </a:r>
            <a:r>
              <a:rPr lang="cs-CZ" b="1" dirty="0"/>
              <a:t> ho na </a:t>
            </a:r>
            <a:r>
              <a:rPr lang="cs-CZ" b="1" dirty="0" err="1"/>
              <a:t>pravidelnej</a:t>
            </a:r>
            <a:r>
              <a:rPr lang="cs-CZ" b="1" dirty="0"/>
              <a:t> báze </a:t>
            </a:r>
            <a:r>
              <a:rPr lang="cs-CZ" b="1" dirty="0" err="1"/>
              <a:t>aktualizovať</a:t>
            </a:r>
            <a:r>
              <a:rPr lang="cs-CZ" b="1" dirty="0"/>
              <a:t> a </a:t>
            </a:r>
            <a:r>
              <a:rPr lang="cs-CZ" b="1" dirty="0" err="1" smtClean="0"/>
              <a:t>kontrolovať</a:t>
            </a:r>
            <a:r>
              <a:rPr lang="cs-CZ" b="1" dirty="0" smtClean="0"/>
              <a:t>:</a:t>
            </a:r>
            <a:endParaRPr lang="sk-SK" dirty="0"/>
          </a:p>
          <a:p>
            <a:pPr lvl="0"/>
            <a:r>
              <a:rPr lang="cs-CZ" dirty="0"/>
              <a:t>aktualizujte rozpočet, </a:t>
            </a:r>
            <a:r>
              <a:rPr lang="cs-CZ" dirty="0" err="1"/>
              <a:t>ktorý</a:t>
            </a:r>
            <a:r>
              <a:rPr lang="cs-CZ" dirty="0"/>
              <a:t> </a:t>
            </a:r>
            <a:r>
              <a:rPr lang="cs-CZ" dirty="0" err="1"/>
              <a:t>ste</a:t>
            </a:r>
            <a:r>
              <a:rPr lang="cs-CZ" dirty="0"/>
              <a:t> si </a:t>
            </a:r>
            <a:r>
              <a:rPr lang="cs-CZ" dirty="0" err="1"/>
              <a:t>pripravili</a:t>
            </a:r>
            <a:endParaRPr lang="sk-SK" dirty="0"/>
          </a:p>
          <a:p>
            <a:pPr lvl="0"/>
            <a:r>
              <a:rPr lang="cs-CZ" dirty="0" err="1"/>
              <a:t>pravidelne</a:t>
            </a:r>
            <a:r>
              <a:rPr lang="cs-CZ" dirty="0"/>
              <a:t> ho </a:t>
            </a:r>
            <a:r>
              <a:rPr lang="cs-CZ" dirty="0" err="1"/>
              <a:t>prehodnocujte</a:t>
            </a:r>
            <a:r>
              <a:rPr lang="cs-CZ" dirty="0"/>
              <a:t> a aktualizujte jeho jednotlivé položky</a:t>
            </a:r>
            <a:endParaRPr lang="sk-SK" dirty="0"/>
          </a:p>
          <a:p>
            <a:pPr lvl="0"/>
            <a:r>
              <a:rPr lang="cs-CZ" dirty="0" err="1"/>
              <a:t>porovnávajte</a:t>
            </a:r>
            <a:r>
              <a:rPr lang="cs-CZ" dirty="0"/>
              <a:t> plán s realitou, </a:t>
            </a:r>
            <a:r>
              <a:rPr lang="cs-CZ" dirty="0" err="1"/>
              <a:t>ak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realita odlišuje od plánu, </a:t>
            </a:r>
            <a:r>
              <a:rPr lang="cs-CZ" dirty="0" err="1"/>
              <a:t>zamyslite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, </a:t>
            </a:r>
            <a:r>
              <a:rPr lang="cs-CZ" dirty="0" err="1"/>
              <a:t>prečo</a:t>
            </a:r>
            <a:r>
              <a:rPr lang="cs-CZ" dirty="0"/>
              <a:t> je to tak</a:t>
            </a:r>
            <a:endParaRPr lang="sk-SK" dirty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 err="1"/>
              <a:t>Odporúčania</a:t>
            </a:r>
            <a:r>
              <a:rPr lang="cs-CZ" b="1" dirty="0"/>
              <a:t> a rady:</a:t>
            </a:r>
            <a:endParaRPr lang="sk-SK" dirty="0"/>
          </a:p>
          <a:p>
            <a:pPr lvl="0"/>
            <a:r>
              <a:rPr lang="cs-CZ" dirty="0" err="1"/>
              <a:t>zamyslite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, na </a:t>
            </a:r>
            <a:r>
              <a:rPr lang="cs-CZ" dirty="0" err="1"/>
              <a:t>čo</a:t>
            </a:r>
            <a:r>
              <a:rPr lang="cs-CZ" dirty="0"/>
              <a:t> </a:t>
            </a:r>
            <a:r>
              <a:rPr lang="cs-CZ" dirty="0" err="1"/>
              <a:t>najviac</a:t>
            </a:r>
            <a:r>
              <a:rPr lang="cs-CZ" dirty="0"/>
              <a:t> </a:t>
            </a:r>
            <a:r>
              <a:rPr lang="cs-CZ" dirty="0" err="1"/>
              <a:t>míňate</a:t>
            </a:r>
            <a:r>
              <a:rPr lang="cs-CZ" dirty="0"/>
              <a:t> svoje </a:t>
            </a:r>
            <a:r>
              <a:rPr lang="cs-CZ" dirty="0" err="1"/>
              <a:t>prostriedky</a:t>
            </a:r>
            <a:r>
              <a:rPr lang="cs-CZ" dirty="0"/>
              <a:t> a </a:t>
            </a:r>
            <a:r>
              <a:rPr lang="cs-CZ" dirty="0" err="1"/>
              <a:t>porovnávajte</a:t>
            </a:r>
            <a:r>
              <a:rPr lang="cs-CZ" dirty="0"/>
              <a:t> </a:t>
            </a:r>
            <a:r>
              <a:rPr lang="cs-CZ" dirty="0" err="1"/>
              <a:t>pravidelne</a:t>
            </a:r>
            <a:r>
              <a:rPr lang="cs-CZ" dirty="0"/>
              <a:t>, či vaše </a:t>
            </a:r>
            <a:r>
              <a:rPr lang="cs-CZ" dirty="0" err="1"/>
              <a:t>príjmy</a:t>
            </a:r>
            <a:r>
              <a:rPr lang="cs-CZ" dirty="0"/>
              <a:t> </a:t>
            </a:r>
            <a:r>
              <a:rPr lang="cs-CZ" dirty="0" err="1"/>
              <a:t>kryjú</a:t>
            </a:r>
            <a:r>
              <a:rPr lang="cs-CZ" dirty="0"/>
              <a:t> vaše </a:t>
            </a:r>
            <a:r>
              <a:rPr lang="cs-CZ" dirty="0" err="1"/>
              <a:t>potreby</a:t>
            </a:r>
            <a:endParaRPr lang="sk-SK" dirty="0"/>
          </a:p>
          <a:p>
            <a:pPr lvl="0"/>
            <a:r>
              <a:rPr lang="cs-CZ" dirty="0" err="1"/>
              <a:t>pripravte</a:t>
            </a:r>
            <a:r>
              <a:rPr lang="cs-CZ" dirty="0"/>
              <a:t> si </a:t>
            </a:r>
            <a:r>
              <a:rPr lang="cs-CZ" dirty="0" err="1"/>
              <a:t>mesačný</a:t>
            </a:r>
            <a:r>
              <a:rPr lang="cs-CZ" dirty="0"/>
              <a:t> rozpočet a </a:t>
            </a:r>
            <a:r>
              <a:rPr lang="cs-CZ" dirty="0" err="1"/>
              <a:t>pravidelne</a:t>
            </a:r>
            <a:r>
              <a:rPr lang="cs-CZ" dirty="0"/>
              <a:t> ho aktualizujte a </a:t>
            </a:r>
            <a:r>
              <a:rPr lang="cs-CZ" dirty="0" err="1"/>
              <a:t>porovnávajte</a:t>
            </a:r>
            <a:r>
              <a:rPr lang="cs-CZ" dirty="0"/>
              <a:t> ho </a:t>
            </a:r>
            <a:r>
              <a:rPr lang="cs-CZ" dirty="0" err="1"/>
              <a:t>so</a:t>
            </a:r>
            <a:r>
              <a:rPr lang="cs-CZ" dirty="0"/>
              <a:t> </a:t>
            </a:r>
            <a:r>
              <a:rPr lang="cs-CZ" dirty="0" err="1"/>
              <a:t>skutočnosťou</a:t>
            </a:r>
            <a:endParaRPr lang="sk-SK" dirty="0"/>
          </a:p>
          <a:p>
            <a:pPr lvl="0"/>
            <a:r>
              <a:rPr lang="cs-CZ" dirty="0"/>
              <a:t>v </a:t>
            </a:r>
            <a:r>
              <a:rPr lang="cs-CZ" dirty="0" err="1"/>
              <a:t>prípade</a:t>
            </a:r>
            <a:r>
              <a:rPr lang="cs-CZ" dirty="0"/>
              <a:t> </a:t>
            </a:r>
            <a:r>
              <a:rPr lang="cs-CZ" dirty="0" err="1"/>
              <a:t>potreby</a:t>
            </a:r>
            <a:r>
              <a:rPr lang="cs-CZ" dirty="0"/>
              <a:t> </a:t>
            </a:r>
            <a:r>
              <a:rPr lang="cs-CZ" dirty="0" err="1"/>
              <a:t>zadlžovania</a:t>
            </a:r>
            <a:r>
              <a:rPr lang="cs-CZ" dirty="0"/>
              <a:t> </a:t>
            </a:r>
            <a:r>
              <a:rPr lang="cs-CZ" dirty="0" err="1" smtClean="0"/>
              <a:t>sa</a:t>
            </a:r>
            <a:r>
              <a:rPr lang="cs-CZ" dirty="0" smtClean="0"/>
              <a:t>, </a:t>
            </a:r>
            <a:r>
              <a:rPr lang="cs-CZ" dirty="0" err="1"/>
              <a:t>požičiavajte</a:t>
            </a:r>
            <a:r>
              <a:rPr lang="cs-CZ" dirty="0"/>
              <a:t> si </a:t>
            </a:r>
            <a:r>
              <a:rPr lang="cs-CZ" dirty="0" err="1"/>
              <a:t>finančné</a:t>
            </a:r>
            <a:r>
              <a:rPr lang="cs-CZ" dirty="0"/>
              <a:t> </a:t>
            </a:r>
            <a:r>
              <a:rPr lang="cs-CZ" dirty="0" err="1"/>
              <a:t>prostriedky</a:t>
            </a:r>
            <a:r>
              <a:rPr lang="cs-CZ" dirty="0"/>
              <a:t> </a:t>
            </a:r>
            <a:r>
              <a:rPr lang="cs-CZ" dirty="0" err="1"/>
              <a:t>účelne</a:t>
            </a:r>
            <a:r>
              <a:rPr lang="cs-CZ" dirty="0"/>
              <a:t>.</a:t>
            </a:r>
            <a:endParaRPr lang="sk-SK" dirty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FF0000"/>
                </a:solidFill>
              </a:rPr>
              <a:t>Z</a:t>
            </a:r>
            <a:r>
              <a:rPr lang="sk-SK" dirty="0" smtClean="0">
                <a:solidFill>
                  <a:srgbClr val="FF0000"/>
                </a:solidFill>
              </a:rPr>
              <a:t>DROJE OSOBNÝCH PRÍJMOV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lnSpc>
                <a:spcPct val="110000"/>
              </a:lnSpc>
              <a:buAutoNum type="arabicPeriod"/>
            </a:pPr>
            <a:r>
              <a:rPr lang="sk-SK" b="1" u="sng" dirty="0" smtClean="0">
                <a:solidFill>
                  <a:srgbClr val="0070C0"/>
                </a:solidFill>
              </a:rPr>
              <a:t>Mzda:</a:t>
            </a:r>
          </a:p>
          <a:p>
            <a:pPr marL="514350" indent="-514350">
              <a:buNone/>
            </a:pPr>
            <a:r>
              <a:rPr lang="sk-SK" dirty="0" smtClean="0"/>
              <a:t>     - je </a:t>
            </a:r>
            <a:r>
              <a:rPr lang="sk-SK" dirty="0"/>
              <a:t>cena </a:t>
            </a:r>
            <a:r>
              <a:rPr lang="sk-SK" dirty="0" smtClean="0"/>
              <a:t>práce, teda podiel z </a:t>
            </a:r>
            <a:r>
              <a:rPr lang="sk-SK" dirty="0" err="1" smtClean="0"/>
              <a:t>potencionálneho</a:t>
            </a:r>
            <a:r>
              <a:rPr lang="sk-SK" dirty="0"/>
              <a:t> </a:t>
            </a:r>
            <a:r>
              <a:rPr lang="sk-SK" dirty="0" smtClean="0"/>
              <a:t>zisku</a:t>
            </a:r>
            <a:r>
              <a:rPr lang="sk-SK" dirty="0"/>
              <a:t> </a:t>
            </a:r>
            <a:r>
              <a:rPr lang="sk-SK" dirty="0" smtClean="0"/>
              <a:t>na    základe vzájomnej dohody zamestnávateľa a zamestnanca, pričom </a:t>
            </a:r>
            <a:r>
              <a:rPr lang="sk-SK" dirty="0"/>
              <a:t>tento podiel </a:t>
            </a:r>
            <a:r>
              <a:rPr lang="sk-SK" dirty="0" smtClean="0"/>
              <a:t>vypláca zamestnávateľ zamestnancovi </a:t>
            </a:r>
            <a:r>
              <a:rPr lang="sk-SK" dirty="0"/>
              <a:t>bez ohľadu na výšku zisku, resp. výšku </a:t>
            </a:r>
            <a:r>
              <a:rPr lang="sk-SK" dirty="0" smtClean="0"/>
              <a:t>straty</a:t>
            </a:r>
          </a:p>
          <a:p>
            <a:r>
              <a:rPr lang="cs-CZ" b="1" dirty="0" smtClean="0"/>
              <a:t>čistá mzda = </a:t>
            </a:r>
            <a:r>
              <a:rPr lang="cs-CZ" dirty="0" smtClean="0"/>
              <a:t>suma</a:t>
            </a:r>
            <a:r>
              <a:rPr lang="cs-CZ" dirty="0"/>
              <a:t>, </a:t>
            </a:r>
            <a:r>
              <a:rPr lang="cs-CZ" dirty="0" err="1"/>
              <a:t>ktorú</a:t>
            </a:r>
            <a:r>
              <a:rPr lang="cs-CZ" dirty="0"/>
              <a:t> dostane </a:t>
            </a:r>
            <a:r>
              <a:rPr lang="cs-CZ" dirty="0" err="1"/>
              <a:t>zamestnanec</a:t>
            </a:r>
            <a:r>
              <a:rPr lang="cs-CZ" dirty="0"/>
              <a:t> na účet </a:t>
            </a:r>
            <a:r>
              <a:rPr lang="cs-CZ" dirty="0" err="1"/>
              <a:t>alebo</a:t>
            </a:r>
            <a:r>
              <a:rPr lang="cs-CZ" dirty="0"/>
              <a:t> mu je </a:t>
            </a:r>
            <a:r>
              <a:rPr lang="cs-CZ" dirty="0" err="1"/>
              <a:t>vyplatená</a:t>
            </a:r>
            <a:r>
              <a:rPr lang="cs-CZ" dirty="0"/>
              <a:t> </a:t>
            </a:r>
            <a:r>
              <a:rPr lang="cs-CZ" dirty="0" smtClean="0"/>
              <a:t>„na ruku“</a:t>
            </a:r>
          </a:p>
          <a:p>
            <a:r>
              <a:rPr lang="cs-CZ" b="1" dirty="0" smtClean="0"/>
              <a:t>hrubá mzda = </a:t>
            </a:r>
            <a:r>
              <a:rPr lang="cs-CZ" dirty="0" smtClean="0"/>
              <a:t>suma, od </a:t>
            </a:r>
            <a:r>
              <a:rPr lang="cs-CZ" dirty="0" err="1"/>
              <a:t>ktorej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</a:t>
            </a:r>
            <a:r>
              <a:rPr lang="cs-CZ" dirty="0" err="1"/>
              <a:t>odpočítavajú</a:t>
            </a:r>
            <a:r>
              <a:rPr lang="cs-CZ" dirty="0"/>
              <a:t> </a:t>
            </a:r>
            <a:r>
              <a:rPr lang="cs-CZ" dirty="0" err="1"/>
              <a:t>všetky</a:t>
            </a:r>
            <a:r>
              <a:rPr lang="cs-CZ" dirty="0"/>
              <a:t> </a:t>
            </a:r>
            <a:r>
              <a:rPr lang="cs-CZ" dirty="0" err="1"/>
              <a:t>zrážky</a:t>
            </a:r>
            <a:r>
              <a:rPr lang="cs-CZ" dirty="0"/>
              <a:t> </a:t>
            </a:r>
            <a:r>
              <a:rPr lang="cs-CZ" dirty="0" err="1"/>
              <a:t>vo</a:t>
            </a:r>
            <a:r>
              <a:rPr lang="cs-CZ" dirty="0"/>
              <a:t> </a:t>
            </a:r>
            <a:r>
              <a:rPr lang="cs-CZ" dirty="0" err="1"/>
              <a:t>forme</a:t>
            </a:r>
            <a:r>
              <a:rPr lang="cs-CZ" dirty="0"/>
              <a:t> </a:t>
            </a:r>
            <a:r>
              <a:rPr lang="cs-CZ" i="1" dirty="0" err="1"/>
              <a:t>odvodov</a:t>
            </a:r>
            <a:r>
              <a:rPr lang="cs-CZ" dirty="0"/>
              <a:t> a </a:t>
            </a:r>
            <a:r>
              <a:rPr lang="cs-CZ" i="1" dirty="0"/>
              <a:t>daní</a:t>
            </a:r>
            <a:r>
              <a:rPr lang="cs-CZ" dirty="0"/>
              <a:t> a </a:t>
            </a:r>
            <a:r>
              <a:rPr lang="cs-CZ" dirty="0" err="1"/>
              <a:t>pripočítava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k </a:t>
            </a:r>
            <a:r>
              <a:rPr lang="cs-CZ" dirty="0" err="1"/>
              <a:t>nej</a:t>
            </a:r>
            <a:r>
              <a:rPr lang="cs-CZ" dirty="0"/>
              <a:t> </a:t>
            </a:r>
            <a:r>
              <a:rPr lang="cs-CZ" i="1" dirty="0"/>
              <a:t>daňový bonus na </a:t>
            </a:r>
            <a:r>
              <a:rPr lang="cs-CZ" i="1" dirty="0" err="1"/>
              <a:t>deti</a:t>
            </a:r>
            <a:r>
              <a:rPr lang="cs-CZ" dirty="0"/>
              <a:t>, </a:t>
            </a:r>
            <a:r>
              <a:rPr lang="cs-CZ" dirty="0" err="1"/>
              <a:t>ak</a:t>
            </a:r>
            <a:r>
              <a:rPr lang="cs-CZ" dirty="0"/>
              <a:t> </a:t>
            </a:r>
            <a:r>
              <a:rPr lang="cs-CZ" dirty="0" err="1"/>
              <a:t>ich</a:t>
            </a:r>
            <a:r>
              <a:rPr lang="cs-CZ" dirty="0"/>
              <a:t> </a:t>
            </a:r>
            <a:r>
              <a:rPr lang="cs-CZ" dirty="0" err="1"/>
              <a:t>zamestnanec</a:t>
            </a:r>
            <a:r>
              <a:rPr lang="cs-CZ" dirty="0"/>
              <a:t> </a:t>
            </a:r>
            <a:r>
              <a:rPr lang="cs-CZ" dirty="0" smtClean="0"/>
              <a:t>má</a:t>
            </a:r>
            <a:endParaRPr lang="sk-SK" dirty="0"/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k-SK" b="1" dirty="0"/>
              <a:t>nominálna </a:t>
            </a:r>
            <a:r>
              <a:rPr lang="sk-SK" b="1" dirty="0" smtClean="0"/>
              <a:t>mzda:</a:t>
            </a:r>
            <a:r>
              <a:rPr lang="sk-SK" dirty="0" smtClean="0"/>
              <a:t> </a:t>
            </a:r>
          </a:p>
          <a:p>
            <a:pPr algn="just">
              <a:buNone/>
            </a:pPr>
            <a:r>
              <a:rPr lang="sk-SK" dirty="0"/>
              <a:t>-</a:t>
            </a:r>
            <a:r>
              <a:rPr lang="sk-SK" dirty="0" smtClean="0"/>
              <a:t> </a:t>
            </a:r>
            <a:r>
              <a:rPr lang="sk-SK" dirty="0"/>
              <a:t>suma peňazí, ktorú pracovník dostáva</a:t>
            </a:r>
          </a:p>
          <a:p>
            <a:pPr algn="just">
              <a:lnSpc>
                <a:spcPct val="120000"/>
              </a:lnSpc>
            </a:pPr>
            <a:r>
              <a:rPr lang="sk-SK" b="1" dirty="0"/>
              <a:t>reálna </a:t>
            </a:r>
            <a:r>
              <a:rPr lang="sk-SK" b="1" dirty="0" smtClean="0"/>
              <a:t>mzda: </a:t>
            </a:r>
          </a:p>
          <a:p>
            <a:pPr algn="just">
              <a:buNone/>
            </a:pPr>
            <a:r>
              <a:rPr lang="sk-SK" dirty="0"/>
              <a:t>-</a:t>
            </a:r>
            <a:r>
              <a:rPr lang="sk-SK" dirty="0" smtClean="0"/>
              <a:t> </a:t>
            </a:r>
            <a:r>
              <a:rPr lang="sk-SK" dirty="0"/>
              <a:t>množstvo výrobkov a služieb, ktoré možno za nominálnu mzdu pri danej úrovni cien a daňovom zaťažení na trhu </a:t>
            </a:r>
            <a:r>
              <a:rPr lang="sk-SK" dirty="0" smtClean="0"/>
              <a:t>kúpiť</a:t>
            </a:r>
          </a:p>
          <a:p>
            <a:pPr algn="just">
              <a:buFontTx/>
              <a:buChar char="-"/>
            </a:pPr>
            <a:r>
              <a:rPr lang="sk-SK" dirty="0" smtClean="0"/>
              <a:t>je </a:t>
            </a:r>
            <a:r>
              <a:rPr lang="sk-SK" dirty="0"/>
              <a:t>vyjadrením pomeru ceny životných potrieb k vyplácanej peňažnej </a:t>
            </a:r>
            <a:r>
              <a:rPr lang="sk-SK" dirty="0" smtClean="0"/>
              <a:t>odmene</a:t>
            </a:r>
          </a:p>
          <a:p>
            <a:pPr algn="just"/>
            <a:r>
              <a:rPr lang="sk-SK" b="1" dirty="0" smtClean="0"/>
              <a:t>minimálna mzda:</a:t>
            </a:r>
            <a:endParaRPr lang="sk-SK" b="1" dirty="0"/>
          </a:p>
          <a:p>
            <a:pPr algn="just">
              <a:buNone/>
            </a:pPr>
            <a:r>
              <a:rPr lang="sk-SK" dirty="0" smtClean="0"/>
              <a:t>- výška </a:t>
            </a:r>
            <a:r>
              <a:rPr lang="sk-SK" dirty="0"/>
              <a:t>minimálnej mzdy v Slovenskej republike bola od 1. januára 2016 zvýšená na sumu </a:t>
            </a:r>
            <a:r>
              <a:rPr lang="sk-SK" b="1" dirty="0"/>
              <a:t>405 €</a:t>
            </a:r>
            <a:r>
              <a:rPr lang="sk-SK" dirty="0"/>
              <a:t>. Pre rok 2015 </a:t>
            </a:r>
            <a:r>
              <a:rPr lang="sk-SK" dirty="0" smtClean="0"/>
              <a:t>bola </a:t>
            </a:r>
            <a:r>
              <a:rPr lang="sk-SK" dirty="0"/>
              <a:t>výška minimálnej mzdy stanovená na 380 € mesačne.</a:t>
            </a:r>
          </a:p>
          <a:p>
            <a:pPr algn="just"/>
            <a:endParaRPr lang="sk-SK" dirty="0"/>
          </a:p>
          <a:p>
            <a:pPr algn="just"/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/>
          </a:bodyPr>
          <a:lstStyle/>
          <a:p>
            <a:r>
              <a:rPr lang="cs-CZ" b="1" dirty="0" err="1"/>
              <a:t>Čo</a:t>
            </a:r>
            <a:r>
              <a:rPr lang="cs-CZ" b="1" dirty="0"/>
              <a:t> by </a:t>
            </a:r>
            <a:r>
              <a:rPr lang="cs-CZ" b="1" dirty="0" err="1"/>
              <a:t>ste</a:t>
            </a:r>
            <a:r>
              <a:rPr lang="cs-CZ" b="1" dirty="0"/>
              <a:t> </a:t>
            </a:r>
            <a:r>
              <a:rPr lang="cs-CZ" b="1" dirty="0" err="1"/>
              <a:t>ako</a:t>
            </a:r>
            <a:r>
              <a:rPr lang="cs-CZ" b="1" dirty="0"/>
              <a:t> </a:t>
            </a:r>
            <a:r>
              <a:rPr lang="cs-CZ" b="1" dirty="0" err="1"/>
              <a:t>zamestnanci</a:t>
            </a:r>
            <a:r>
              <a:rPr lang="cs-CZ" b="1" dirty="0"/>
              <a:t> </a:t>
            </a:r>
            <a:r>
              <a:rPr lang="cs-CZ" b="1" dirty="0" err="1"/>
              <a:t>mali</a:t>
            </a:r>
            <a:r>
              <a:rPr lang="cs-CZ" b="1" dirty="0"/>
              <a:t> </a:t>
            </a:r>
            <a:r>
              <a:rPr lang="cs-CZ" b="1" dirty="0" err="1"/>
              <a:t>vedieť</a:t>
            </a:r>
            <a:r>
              <a:rPr lang="cs-CZ" b="1" dirty="0"/>
              <a:t>: </a:t>
            </a:r>
            <a:endParaRPr lang="sk-SK" dirty="0"/>
          </a:p>
          <a:p>
            <a:pPr lvl="0">
              <a:buNone/>
            </a:pPr>
            <a:r>
              <a:rPr lang="cs-CZ" dirty="0" smtClean="0"/>
              <a:t>- </a:t>
            </a:r>
            <a:r>
              <a:rPr lang="cs-CZ" dirty="0" err="1" smtClean="0"/>
              <a:t>zamestnanci</a:t>
            </a:r>
            <a:r>
              <a:rPr lang="cs-CZ" dirty="0" smtClean="0"/>
              <a:t> </a:t>
            </a:r>
            <a:r>
              <a:rPr lang="cs-CZ" dirty="0" err="1"/>
              <a:t>môžu</a:t>
            </a:r>
            <a:r>
              <a:rPr lang="cs-CZ" dirty="0"/>
              <a:t> </a:t>
            </a:r>
            <a:r>
              <a:rPr lang="cs-CZ" dirty="0" err="1"/>
              <a:t>dosiahnuť</a:t>
            </a:r>
            <a:r>
              <a:rPr lang="cs-CZ" dirty="0"/>
              <a:t> </a:t>
            </a:r>
            <a:r>
              <a:rPr lang="cs-CZ" dirty="0" err="1"/>
              <a:t>zvýšenie</a:t>
            </a:r>
            <a:r>
              <a:rPr lang="cs-CZ" dirty="0"/>
              <a:t> platu </a:t>
            </a:r>
            <a:r>
              <a:rPr lang="cs-CZ" dirty="0" err="1"/>
              <a:t>dodatočným</a:t>
            </a:r>
            <a:r>
              <a:rPr lang="cs-CZ" dirty="0"/>
              <a:t> </a:t>
            </a:r>
            <a:r>
              <a:rPr lang="cs-CZ" dirty="0" err="1"/>
              <a:t>tréningom</a:t>
            </a:r>
            <a:r>
              <a:rPr lang="cs-CZ" dirty="0"/>
              <a:t> a </a:t>
            </a:r>
            <a:r>
              <a:rPr lang="cs-CZ" dirty="0" err="1"/>
              <a:t>zvyšovaním</a:t>
            </a:r>
            <a:r>
              <a:rPr lang="cs-CZ" dirty="0"/>
              <a:t> </a:t>
            </a:r>
            <a:r>
              <a:rPr lang="cs-CZ" dirty="0" err="1"/>
              <a:t>kvalifikácie</a:t>
            </a:r>
            <a:endParaRPr lang="sk-SK" dirty="0"/>
          </a:p>
          <a:p>
            <a:pPr lvl="0">
              <a:buNone/>
            </a:pPr>
            <a:r>
              <a:rPr lang="cs-CZ" dirty="0" smtClean="0"/>
              <a:t>- </a:t>
            </a:r>
            <a:r>
              <a:rPr lang="cs-CZ" u="sng" dirty="0" err="1" smtClean="0"/>
              <a:t>inflácia</a:t>
            </a:r>
            <a:r>
              <a:rPr lang="cs-CZ" dirty="0" smtClean="0"/>
              <a:t> </a:t>
            </a:r>
            <a:r>
              <a:rPr lang="cs-CZ" dirty="0"/>
              <a:t>redukuje </a:t>
            </a:r>
            <a:r>
              <a:rPr lang="cs-CZ" dirty="0" err="1"/>
              <a:t>kúpnu</a:t>
            </a:r>
            <a:r>
              <a:rPr lang="cs-CZ" dirty="0"/>
              <a:t> silu zarobených </a:t>
            </a:r>
            <a:r>
              <a:rPr lang="cs-CZ" dirty="0" err="1"/>
              <a:t>peňazí</a:t>
            </a:r>
            <a:r>
              <a:rPr lang="cs-CZ" dirty="0"/>
              <a:t> (znehodnocuje čisté </a:t>
            </a:r>
            <a:r>
              <a:rPr lang="cs-CZ" dirty="0" err="1"/>
              <a:t>príjmy</a:t>
            </a:r>
            <a:r>
              <a:rPr lang="cs-CZ" dirty="0"/>
              <a:t> =&gt; za </a:t>
            </a:r>
            <a:r>
              <a:rPr lang="cs-CZ" dirty="0" err="1"/>
              <a:t>rovnakú</a:t>
            </a:r>
            <a:r>
              <a:rPr lang="cs-CZ" dirty="0"/>
              <a:t> sumu si </a:t>
            </a:r>
            <a:r>
              <a:rPr lang="cs-CZ" dirty="0" err="1"/>
              <a:t>viete</a:t>
            </a:r>
            <a:r>
              <a:rPr lang="cs-CZ" dirty="0"/>
              <a:t> </a:t>
            </a:r>
            <a:r>
              <a:rPr lang="cs-CZ" dirty="0" err="1"/>
              <a:t>kúpiť</a:t>
            </a:r>
            <a:r>
              <a:rPr lang="cs-CZ" dirty="0"/>
              <a:t> </a:t>
            </a:r>
            <a:r>
              <a:rPr lang="cs-CZ" dirty="0" err="1"/>
              <a:t>menej</a:t>
            </a:r>
            <a:r>
              <a:rPr lang="cs-CZ" dirty="0"/>
              <a:t> tovaru, </a:t>
            </a:r>
            <a:r>
              <a:rPr lang="cs-CZ" dirty="0" err="1"/>
              <a:t>služieb</a:t>
            </a:r>
            <a:r>
              <a:rPr lang="cs-CZ" dirty="0"/>
              <a:t>)</a:t>
            </a:r>
            <a:endParaRPr lang="sk-SK" dirty="0"/>
          </a:p>
          <a:p>
            <a:pPr lvl="0">
              <a:buNone/>
            </a:pPr>
            <a:r>
              <a:rPr lang="cs-CZ" dirty="0" smtClean="0"/>
              <a:t>- </a:t>
            </a:r>
            <a:r>
              <a:rPr lang="cs-CZ" u="sng" dirty="0" err="1" smtClean="0"/>
              <a:t>ľudia</a:t>
            </a:r>
            <a:r>
              <a:rPr lang="cs-CZ" u="sng" dirty="0" smtClean="0"/>
              <a:t> </a:t>
            </a:r>
            <a:r>
              <a:rPr lang="cs-CZ" u="sng" dirty="0"/>
              <a:t>s vyšším </a:t>
            </a:r>
            <a:r>
              <a:rPr lang="cs-CZ" u="sng" dirty="0" err="1"/>
              <a:t>vzdelaním</a:t>
            </a:r>
            <a:r>
              <a:rPr lang="cs-CZ" u="sng" dirty="0"/>
              <a:t> </a:t>
            </a:r>
            <a:r>
              <a:rPr lang="cs-CZ" u="sng" dirty="0" err="1"/>
              <a:t>vo</a:t>
            </a:r>
            <a:r>
              <a:rPr lang="cs-CZ" u="sng" dirty="0"/>
              <a:t> všeobecnosti </a:t>
            </a:r>
            <a:r>
              <a:rPr lang="cs-CZ" u="sng" dirty="0" err="1"/>
              <a:t>zarábajú</a:t>
            </a:r>
            <a:r>
              <a:rPr lang="cs-CZ" u="sng" dirty="0"/>
              <a:t> </a:t>
            </a:r>
            <a:r>
              <a:rPr lang="cs-CZ" u="sng" dirty="0" err="1"/>
              <a:t>viac</a:t>
            </a:r>
            <a:r>
              <a:rPr lang="cs-CZ" u="sng" dirty="0"/>
              <a:t> </a:t>
            </a:r>
            <a:r>
              <a:rPr lang="cs-CZ" u="sng" dirty="0" err="1"/>
              <a:t>ako</a:t>
            </a:r>
            <a:r>
              <a:rPr lang="cs-CZ" u="sng" dirty="0"/>
              <a:t> je </a:t>
            </a:r>
            <a:r>
              <a:rPr lang="cs-CZ" u="sng" dirty="0" err="1"/>
              <a:t>priemerný</a:t>
            </a:r>
            <a:r>
              <a:rPr lang="cs-CZ" u="sng" dirty="0"/>
              <a:t> </a:t>
            </a:r>
            <a:r>
              <a:rPr lang="cs-CZ" u="sng" dirty="0" err="1"/>
              <a:t>zárobok</a:t>
            </a:r>
            <a:r>
              <a:rPr lang="cs-CZ" u="sng" dirty="0"/>
              <a:t> v </a:t>
            </a:r>
            <a:r>
              <a:rPr lang="cs-CZ" u="sng" dirty="0" err="1" smtClean="0"/>
              <a:t>hospodárstve</a:t>
            </a:r>
            <a:r>
              <a:rPr lang="cs-CZ" u="sng" dirty="0" smtClean="0"/>
              <a:t>!</a:t>
            </a:r>
            <a:endParaRPr lang="sk-SK" u="sng" dirty="0"/>
          </a:p>
          <a:p>
            <a:pPr lvl="0">
              <a:buNone/>
            </a:pPr>
            <a:r>
              <a:rPr lang="cs-CZ" dirty="0" smtClean="0"/>
              <a:t>- výška </a:t>
            </a:r>
            <a:r>
              <a:rPr lang="cs-CZ" dirty="0"/>
              <a:t>mzdy závisí </a:t>
            </a:r>
            <a:r>
              <a:rPr lang="cs-CZ" dirty="0" err="1"/>
              <a:t>nielen</a:t>
            </a:r>
            <a:r>
              <a:rPr lang="cs-CZ" dirty="0"/>
              <a:t> od znalostí a schopností </a:t>
            </a:r>
            <a:r>
              <a:rPr lang="cs-CZ" dirty="0" err="1"/>
              <a:t>zamestnanca</a:t>
            </a:r>
            <a:r>
              <a:rPr lang="cs-CZ" dirty="0"/>
              <a:t>, ale aj od ponuky a </a:t>
            </a:r>
            <a:r>
              <a:rPr lang="cs-CZ" dirty="0" err="1"/>
              <a:t>dopytu</a:t>
            </a:r>
            <a:r>
              <a:rPr lang="cs-CZ" dirty="0"/>
              <a:t> na trhu práce</a:t>
            </a:r>
            <a:endParaRPr lang="sk-SK" dirty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k-SK" sz="2800" b="1" dirty="0" smtClean="0">
                <a:solidFill>
                  <a:srgbClr val="0070C0"/>
                </a:solidFill>
              </a:rPr>
              <a:t>2. Ďalšie zdroje osobných príjmov:</a:t>
            </a:r>
          </a:p>
          <a:p>
            <a:pPr>
              <a:buNone/>
            </a:pPr>
            <a:endParaRPr lang="sk-SK" sz="2800" b="1" dirty="0" smtClean="0">
              <a:solidFill>
                <a:srgbClr val="0070C0"/>
              </a:solidFill>
            </a:endParaRPr>
          </a:p>
          <a:p>
            <a:r>
              <a:rPr lang="cs-CZ" sz="2000" b="1" u="sng" dirty="0" smtClean="0"/>
              <a:t>Dar</a:t>
            </a:r>
            <a:r>
              <a:rPr lang="cs-CZ" sz="2000" b="1" dirty="0" smtClean="0"/>
              <a:t> </a:t>
            </a:r>
            <a:r>
              <a:rPr lang="cs-CZ" sz="2000" dirty="0" smtClean="0"/>
              <a:t>=</a:t>
            </a:r>
            <a:r>
              <a:rPr lang="cs-CZ" sz="2000" b="1" dirty="0" smtClean="0"/>
              <a:t> </a:t>
            </a:r>
            <a:r>
              <a:rPr lang="cs-CZ" sz="2000" dirty="0" err="1" smtClean="0"/>
              <a:t>súhrn</a:t>
            </a:r>
            <a:r>
              <a:rPr lang="cs-CZ" sz="2000" dirty="0" smtClean="0"/>
              <a:t>  </a:t>
            </a:r>
            <a:r>
              <a:rPr lang="cs-CZ" sz="2000" dirty="0"/>
              <a:t>hmotných  i  nehmotných  </a:t>
            </a:r>
            <a:r>
              <a:rPr lang="cs-CZ" sz="2000" dirty="0" err="1"/>
              <a:t>statkov</a:t>
            </a:r>
            <a:r>
              <a:rPr lang="cs-CZ" sz="2000" dirty="0"/>
              <a:t>,  </a:t>
            </a:r>
            <a:r>
              <a:rPr lang="cs-CZ" sz="2000" dirty="0" err="1"/>
              <a:t>ktoré</a:t>
            </a:r>
            <a:r>
              <a:rPr lang="cs-CZ" sz="2000" dirty="0"/>
              <a:t>  </a:t>
            </a:r>
            <a:r>
              <a:rPr lang="cs-CZ" sz="2000" dirty="0" err="1"/>
              <a:t>darca</a:t>
            </a:r>
            <a:r>
              <a:rPr lang="cs-CZ" sz="2000" dirty="0"/>
              <a:t>  </a:t>
            </a:r>
            <a:r>
              <a:rPr lang="cs-CZ" sz="2000" dirty="0" err="1"/>
              <a:t>dáva</a:t>
            </a:r>
            <a:r>
              <a:rPr lang="cs-CZ" sz="2000" dirty="0"/>
              <a:t>  a  obdarovaný  </a:t>
            </a:r>
            <a:r>
              <a:rPr lang="cs-CZ" sz="2000" dirty="0" err="1"/>
              <a:t>prijíma</a:t>
            </a:r>
            <a:r>
              <a:rPr lang="cs-CZ" sz="2000" dirty="0"/>
              <a:t>.  Nemusí  </a:t>
            </a:r>
            <a:r>
              <a:rPr lang="cs-CZ" sz="2000" dirty="0" err="1"/>
              <a:t>ísť</a:t>
            </a:r>
            <a:r>
              <a:rPr lang="cs-CZ" sz="2000" dirty="0"/>
              <a:t> </a:t>
            </a:r>
            <a:r>
              <a:rPr lang="cs-CZ" sz="2000" dirty="0" err="1"/>
              <a:t>nevyhnutne</a:t>
            </a:r>
            <a:r>
              <a:rPr lang="cs-CZ" sz="2000" dirty="0"/>
              <a:t>  o  </a:t>
            </a:r>
            <a:r>
              <a:rPr lang="cs-CZ" sz="2000" dirty="0" err="1"/>
              <a:t>finančný</a:t>
            </a:r>
            <a:r>
              <a:rPr lang="cs-CZ" sz="2000" dirty="0"/>
              <a:t>  dar,  ale  </a:t>
            </a:r>
            <a:r>
              <a:rPr lang="cs-CZ" sz="2000" dirty="0" err="1"/>
              <a:t>napríklad</a:t>
            </a:r>
            <a:r>
              <a:rPr lang="cs-CZ" sz="2000" dirty="0"/>
              <a:t>  aj o  ideu, </a:t>
            </a:r>
            <a:r>
              <a:rPr lang="cs-CZ" sz="2000" dirty="0" err="1"/>
              <a:t>poznatok</a:t>
            </a:r>
            <a:r>
              <a:rPr lang="cs-CZ" sz="2000" dirty="0"/>
              <a:t>,  čas  </a:t>
            </a:r>
            <a:r>
              <a:rPr lang="cs-CZ" sz="2000" dirty="0" err="1"/>
              <a:t>alebo</a:t>
            </a:r>
            <a:r>
              <a:rPr lang="cs-CZ" sz="2000" dirty="0"/>
              <a:t>  </a:t>
            </a:r>
            <a:r>
              <a:rPr lang="cs-CZ" sz="2000" dirty="0" err="1"/>
              <a:t>výrobok</a:t>
            </a:r>
            <a:r>
              <a:rPr lang="cs-CZ" sz="2000" dirty="0" smtClean="0"/>
              <a:t>.</a:t>
            </a:r>
          </a:p>
          <a:p>
            <a:pPr>
              <a:buNone/>
            </a:pPr>
            <a:endParaRPr lang="sk-SK" sz="2000" dirty="0"/>
          </a:p>
          <a:p>
            <a:r>
              <a:rPr lang="cs-CZ" sz="2000" b="1" u="sng" dirty="0" err="1" smtClean="0"/>
              <a:t>Nájom</a:t>
            </a:r>
            <a:r>
              <a:rPr lang="cs-CZ" sz="2000" dirty="0" smtClean="0"/>
              <a:t> = </a:t>
            </a:r>
            <a:r>
              <a:rPr lang="cs-CZ" sz="2000" dirty="0" err="1" smtClean="0"/>
              <a:t>právny</a:t>
            </a:r>
            <a:r>
              <a:rPr lang="cs-CZ" sz="2000" dirty="0" smtClean="0"/>
              <a:t>  </a:t>
            </a:r>
            <a:r>
              <a:rPr lang="cs-CZ" sz="2000" dirty="0" err="1"/>
              <a:t>pomer</a:t>
            </a:r>
            <a:r>
              <a:rPr lang="cs-CZ" sz="2000" dirty="0"/>
              <a:t>,  na  základe  </a:t>
            </a:r>
            <a:r>
              <a:rPr lang="cs-CZ" sz="2000" dirty="0" err="1"/>
              <a:t>ktorého</a:t>
            </a:r>
            <a:r>
              <a:rPr lang="cs-CZ" sz="2000" dirty="0"/>
              <a:t>  jeden  účastník  (</a:t>
            </a:r>
            <a:r>
              <a:rPr lang="cs-CZ" sz="2000" dirty="0" err="1"/>
              <a:t>prenajímateľ</a:t>
            </a:r>
            <a:r>
              <a:rPr lang="cs-CZ" sz="2000" dirty="0"/>
              <a:t>)  </a:t>
            </a:r>
            <a:r>
              <a:rPr lang="cs-CZ" sz="2000" dirty="0" err="1"/>
              <a:t>prenechá</a:t>
            </a:r>
            <a:r>
              <a:rPr lang="cs-CZ" sz="2000" dirty="0"/>
              <a:t> </a:t>
            </a:r>
            <a:r>
              <a:rPr lang="cs-CZ" sz="2000" dirty="0" err="1"/>
              <a:t>va</a:t>
            </a:r>
            <a:r>
              <a:rPr lang="cs-CZ" sz="2000" dirty="0"/>
              <a:t>  za  odplatu druhému  účastníkovi  (</a:t>
            </a:r>
            <a:r>
              <a:rPr lang="cs-CZ" sz="2000" dirty="0" err="1"/>
              <a:t>nájomníkovi</a:t>
            </a:r>
            <a:r>
              <a:rPr lang="cs-CZ" sz="2000" dirty="0"/>
              <a:t>)  </a:t>
            </a:r>
            <a:r>
              <a:rPr lang="cs-CZ" sz="2000" dirty="0" err="1"/>
              <a:t>vec</a:t>
            </a:r>
            <a:r>
              <a:rPr lang="cs-CZ" sz="2000" dirty="0"/>
              <a:t>,  aby  </a:t>
            </a:r>
            <a:r>
              <a:rPr lang="cs-CZ" sz="2000" dirty="0" err="1"/>
              <a:t>ju</a:t>
            </a:r>
            <a:r>
              <a:rPr lang="cs-CZ" sz="2000" dirty="0"/>
              <a:t>  </a:t>
            </a:r>
            <a:r>
              <a:rPr lang="cs-CZ" sz="2000" dirty="0" err="1"/>
              <a:t>dočasne</a:t>
            </a:r>
            <a:r>
              <a:rPr lang="cs-CZ" sz="2000" dirty="0"/>
              <a:t>,  v  </a:t>
            </a:r>
            <a:r>
              <a:rPr lang="cs-CZ" sz="2000" dirty="0" err="1"/>
              <a:t>dohodnutom</a:t>
            </a:r>
            <a:r>
              <a:rPr lang="cs-CZ" sz="2000" dirty="0"/>
              <a:t>  čase  </a:t>
            </a:r>
            <a:r>
              <a:rPr lang="cs-CZ" sz="2000" dirty="0" err="1"/>
              <a:t>alebo</a:t>
            </a:r>
            <a:r>
              <a:rPr lang="cs-CZ" sz="2000" dirty="0"/>
              <a:t>  bez  časového </a:t>
            </a:r>
            <a:r>
              <a:rPr lang="cs-CZ" sz="2000" dirty="0" err="1"/>
              <a:t>určenia</a:t>
            </a:r>
            <a:r>
              <a:rPr lang="cs-CZ" sz="2000" dirty="0"/>
              <a:t>  užíval  </a:t>
            </a:r>
            <a:r>
              <a:rPr lang="cs-CZ" sz="2000" dirty="0" err="1"/>
              <a:t>alebo</a:t>
            </a:r>
            <a:r>
              <a:rPr lang="cs-CZ" sz="2000" dirty="0"/>
              <a:t>  z  </a:t>
            </a:r>
            <a:r>
              <a:rPr lang="cs-CZ" sz="2000" dirty="0" err="1"/>
              <a:t>nej</a:t>
            </a:r>
            <a:r>
              <a:rPr lang="cs-CZ" sz="2000" dirty="0"/>
              <a:t>  bral  </a:t>
            </a:r>
            <a:r>
              <a:rPr lang="cs-CZ" sz="2000" dirty="0" err="1" smtClean="0"/>
              <a:t>úžitky</a:t>
            </a:r>
            <a:r>
              <a:rPr lang="cs-CZ" sz="2000" dirty="0" smtClean="0"/>
              <a:t>. </a:t>
            </a:r>
          </a:p>
          <a:p>
            <a:pPr>
              <a:buNone/>
            </a:pPr>
            <a:r>
              <a:rPr lang="cs-CZ" sz="2000" dirty="0" smtClean="0"/>
              <a:t> </a:t>
            </a:r>
            <a:endParaRPr lang="sk-SK" sz="2000" dirty="0"/>
          </a:p>
          <a:p>
            <a:r>
              <a:rPr lang="cs-CZ" sz="2000" b="1" u="sng" dirty="0" smtClean="0"/>
              <a:t>Úrok</a:t>
            </a:r>
            <a:r>
              <a:rPr lang="cs-CZ" sz="2000" dirty="0"/>
              <a:t> </a:t>
            </a:r>
            <a:r>
              <a:rPr lang="cs-CZ" sz="2000" dirty="0" smtClean="0"/>
              <a:t>= cena </a:t>
            </a:r>
            <a:r>
              <a:rPr lang="cs-CZ" sz="2000" dirty="0" err="1"/>
              <a:t>peňazí</a:t>
            </a:r>
            <a:r>
              <a:rPr lang="cs-CZ" sz="2000" dirty="0"/>
              <a:t> za </a:t>
            </a:r>
            <a:r>
              <a:rPr lang="cs-CZ" sz="2000" dirty="0" err="1"/>
              <a:t>ich</a:t>
            </a:r>
            <a:r>
              <a:rPr lang="cs-CZ" sz="2000" dirty="0"/>
              <a:t> </a:t>
            </a:r>
            <a:r>
              <a:rPr lang="cs-CZ" sz="2000" dirty="0" err="1"/>
              <a:t>poskytnutie</a:t>
            </a:r>
            <a:r>
              <a:rPr lang="cs-CZ" sz="2000" dirty="0"/>
              <a:t> na </a:t>
            </a:r>
            <a:r>
              <a:rPr lang="cs-CZ" sz="2000" dirty="0" err="1"/>
              <a:t>vopred</a:t>
            </a:r>
            <a:r>
              <a:rPr lang="cs-CZ" sz="2000" dirty="0"/>
              <a:t> dohodnuté </a:t>
            </a:r>
            <a:r>
              <a:rPr lang="cs-CZ" sz="2000" dirty="0" err="1"/>
              <a:t>obdobie</a:t>
            </a:r>
            <a:r>
              <a:rPr lang="cs-CZ" sz="2000" dirty="0"/>
              <a:t>. </a:t>
            </a:r>
            <a:r>
              <a:rPr lang="cs-CZ" sz="2000" dirty="0" err="1"/>
              <a:t>Pri</a:t>
            </a:r>
            <a:r>
              <a:rPr lang="cs-CZ" sz="2000" dirty="0"/>
              <a:t> </a:t>
            </a:r>
            <a:r>
              <a:rPr lang="cs-CZ" sz="2000" dirty="0" err="1"/>
              <a:t>vkladoch</a:t>
            </a:r>
            <a:r>
              <a:rPr lang="cs-CZ" sz="2000" dirty="0"/>
              <a:t> je to suma, </a:t>
            </a:r>
            <a:r>
              <a:rPr lang="cs-CZ" sz="2000" dirty="0" err="1"/>
              <a:t>ktorú</a:t>
            </a:r>
            <a:r>
              <a:rPr lang="cs-CZ" sz="2000" dirty="0"/>
              <a:t> platí banka klientovi, </a:t>
            </a:r>
            <a:r>
              <a:rPr lang="cs-CZ" sz="2000" dirty="0" err="1"/>
              <a:t>pri</a:t>
            </a:r>
            <a:r>
              <a:rPr lang="cs-CZ" sz="2000" dirty="0"/>
              <a:t> </a:t>
            </a:r>
            <a:r>
              <a:rPr lang="cs-CZ" sz="2000" dirty="0" err="1"/>
              <a:t>úveroch</a:t>
            </a:r>
            <a:r>
              <a:rPr lang="cs-CZ" sz="2000" dirty="0"/>
              <a:t> je to suma, </a:t>
            </a:r>
            <a:r>
              <a:rPr lang="cs-CZ" sz="2000" dirty="0" err="1"/>
              <a:t>ktorú</a:t>
            </a:r>
            <a:r>
              <a:rPr lang="cs-CZ" sz="2000" dirty="0"/>
              <a:t> platí klient </a:t>
            </a:r>
            <a:r>
              <a:rPr lang="cs-CZ" sz="2000" dirty="0" err="1"/>
              <a:t>banke</a:t>
            </a:r>
            <a:r>
              <a:rPr lang="cs-CZ" sz="2000" dirty="0"/>
              <a:t>. Je to </a:t>
            </a:r>
            <a:r>
              <a:rPr lang="cs-CZ" sz="2000" dirty="0" err="1"/>
              <a:t>tiež</a:t>
            </a:r>
            <a:r>
              <a:rPr lang="cs-CZ" sz="2000" dirty="0"/>
              <a:t> suma, </a:t>
            </a:r>
            <a:r>
              <a:rPr lang="cs-CZ" sz="2000" dirty="0" err="1"/>
              <a:t>ktorú</a:t>
            </a:r>
            <a:r>
              <a:rPr lang="cs-CZ" sz="2000" dirty="0"/>
              <a:t> </a:t>
            </a:r>
            <a:r>
              <a:rPr lang="cs-CZ" sz="2000" dirty="0" err="1"/>
              <a:t>finančné</a:t>
            </a:r>
            <a:r>
              <a:rPr lang="cs-CZ" sz="2000" dirty="0"/>
              <a:t> </a:t>
            </a:r>
            <a:r>
              <a:rPr lang="cs-CZ" sz="2000" dirty="0" err="1"/>
              <a:t>inštitúcie</a:t>
            </a:r>
            <a:r>
              <a:rPr lang="cs-CZ" sz="2000" dirty="0"/>
              <a:t>, </a:t>
            </a:r>
            <a:r>
              <a:rPr lang="cs-CZ" sz="2000" dirty="0" err="1"/>
              <a:t>štát</a:t>
            </a:r>
            <a:r>
              <a:rPr lang="cs-CZ" sz="2000" dirty="0"/>
              <a:t> </a:t>
            </a:r>
            <a:r>
              <a:rPr lang="cs-CZ" sz="2000" dirty="0" err="1"/>
              <a:t>alebo</a:t>
            </a:r>
            <a:r>
              <a:rPr lang="cs-CZ" sz="2000" dirty="0"/>
              <a:t> </a:t>
            </a:r>
            <a:r>
              <a:rPr lang="cs-CZ" sz="2000" dirty="0" err="1"/>
              <a:t>korporácie</a:t>
            </a:r>
            <a:r>
              <a:rPr lang="cs-CZ" sz="2000" dirty="0"/>
              <a:t> </a:t>
            </a:r>
            <a:r>
              <a:rPr lang="cs-CZ" sz="2000" dirty="0" err="1"/>
              <a:t>platia</a:t>
            </a:r>
            <a:r>
              <a:rPr lang="cs-CZ" sz="2000" dirty="0"/>
              <a:t> za </a:t>
            </a:r>
            <a:r>
              <a:rPr lang="cs-CZ" sz="2000" dirty="0" err="1"/>
              <a:t>používanie</a:t>
            </a:r>
            <a:r>
              <a:rPr lang="cs-CZ" sz="2000" dirty="0"/>
              <a:t> </a:t>
            </a:r>
            <a:r>
              <a:rPr lang="cs-CZ" sz="2000" dirty="0" err="1"/>
              <a:t>peňazí</a:t>
            </a:r>
            <a:r>
              <a:rPr lang="cs-CZ" sz="2000" dirty="0"/>
              <a:t> investora. </a:t>
            </a:r>
            <a:endParaRPr lang="cs-CZ" sz="2000" dirty="0" smtClean="0"/>
          </a:p>
          <a:p>
            <a:endParaRPr lang="sk-SK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0000" lnSpcReduction="20000"/>
          </a:bodyPr>
          <a:lstStyle/>
          <a:p>
            <a:r>
              <a:rPr lang="cs-CZ" sz="3100" b="1" u="sng" dirty="0" smtClean="0"/>
              <a:t>Dividenda</a:t>
            </a:r>
            <a:r>
              <a:rPr lang="cs-CZ" sz="3100" dirty="0" smtClean="0"/>
              <a:t> = </a:t>
            </a:r>
            <a:r>
              <a:rPr lang="cs-CZ" sz="3100" dirty="0" err="1" smtClean="0"/>
              <a:t>podiel</a:t>
            </a:r>
            <a:r>
              <a:rPr lang="cs-CZ" sz="3100" dirty="0" smtClean="0"/>
              <a:t> </a:t>
            </a:r>
            <a:r>
              <a:rPr lang="cs-CZ" sz="3100" dirty="0" err="1" smtClean="0"/>
              <a:t>akcionára</a:t>
            </a:r>
            <a:r>
              <a:rPr lang="cs-CZ" sz="3100" dirty="0" smtClean="0"/>
              <a:t> na zisku </a:t>
            </a:r>
            <a:r>
              <a:rPr lang="cs-CZ" sz="3100" dirty="0" err="1" smtClean="0"/>
              <a:t>spoločnosti</a:t>
            </a:r>
            <a:r>
              <a:rPr lang="cs-CZ" sz="3100" dirty="0" smtClean="0"/>
              <a:t>, </a:t>
            </a:r>
            <a:r>
              <a:rPr lang="cs-CZ" sz="3100" dirty="0" err="1" smtClean="0"/>
              <a:t>vyplývajúci</a:t>
            </a:r>
            <a:r>
              <a:rPr lang="cs-CZ" sz="3100" dirty="0" smtClean="0"/>
              <a:t> z </a:t>
            </a:r>
            <a:r>
              <a:rPr lang="cs-CZ" sz="3100" dirty="0" err="1" smtClean="0"/>
              <a:t>vlastníctva</a:t>
            </a:r>
            <a:r>
              <a:rPr lang="cs-CZ" sz="3100" dirty="0" smtClean="0"/>
              <a:t> akcie </a:t>
            </a:r>
            <a:r>
              <a:rPr lang="cs-CZ" sz="3100" dirty="0" err="1" smtClean="0"/>
              <a:t>spoločnosti</a:t>
            </a:r>
            <a:r>
              <a:rPr lang="cs-CZ" sz="3100" dirty="0" smtClean="0"/>
              <a:t>. Na </a:t>
            </a:r>
            <a:r>
              <a:rPr lang="cs-CZ" sz="3100" dirty="0" err="1" smtClean="0"/>
              <a:t>vyplatenie</a:t>
            </a:r>
            <a:r>
              <a:rPr lang="cs-CZ" sz="3100" dirty="0" smtClean="0"/>
              <a:t> dividend </a:t>
            </a:r>
            <a:r>
              <a:rPr lang="cs-CZ" sz="3100" dirty="0" err="1" smtClean="0"/>
              <a:t>nie</a:t>
            </a:r>
            <a:r>
              <a:rPr lang="cs-CZ" sz="3100" dirty="0" smtClean="0"/>
              <a:t> je </a:t>
            </a:r>
            <a:r>
              <a:rPr lang="cs-CZ" sz="3100" dirty="0" err="1" smtClean="0"/>
              <a:t>právny</a:t>
            </a:r>
            <a:r>
              <a:rPr lang="cs-CZ" sz="3100" dirty="0" smtClean="0"/>
              <a:t> nárok, </a:t>
            </a:r>
            <a:r>
              <a:rPr lang="cs-CZ" sz="3100" dirty="0" err="1" smtClean="0"/>
              <a:t>podlieha</a:t>
            </a:r>
            <a:r>
              <a:rPr lang="cs-CZ" sz="3100" dirty="0" smtClean="0"/>
              <a:t> </a:t>
            </a:r>
            <a:r>
              <a:rPr lang="cs-CZ" sz="3100" dirty="0" err="1" smtClean="0"/>
              <a:t>kolektívnemu</a:t>
            </a:r>
            <a:r>
              <a:rPr lang="cs-CZ" sz="3100" dirty="0" smtClean="0"/>
              <a:t> </a:t>
            </a:r>
            <a:r>
              <a:rPr lang="cs-CZ" sz="3100" dirty="0" err="1" smtClean="0"/>
              <a:t>schváleniu</a:t>
            </a:r>
            <a:r>
              <a:rPr lang="cs-CZ" sz="3100" dirty="0" smtClean="0"/>
              <a:t> na </a:t>
            </a:r>
            <a:r>
              <a:rPr lang="cs-CZ" sz="3100" dirty="0" err="1" smtClean="0"/>
              <a:t>valnom</a:t>
            </a:r>
            <a:r>
              <a:rPr lang="cs-CZ" sz="3100" dirty="0" smtClean="0"/>
              <a:t> </a:t>
            </a:r>
            <a:r>
              <a:rPr lang="cs-CZ" sz="3100" dirty="0" err="1" smtClean="0"/>
              <a:t>zhromaždení</a:t>
            </a:r>
            <a:r>
              <a:rPr lang="cs-CZ" sz="3100" dirty="0" smtClean="0"/>
              <a:t> </a:t>
            </a:r>
            <a:r>
              <a:rPr lang="cs-CZ" sz="3100" dirty="0" err="1" smtClean="0"/>
              <a:t>akcionárov</a:t>
            </a:r>
            <a:r>
              <a:rPr lang="cs-CZ" sz="3100" dirty="0" smtClean="0"/>
              <a:t>.  </a:t>
            </a:r>
            <a:r>
              <a:rPr lang="cs-CZ" sz="3100" dirty="0" err="1" smtClean="0"/>
              <a:t>Môže</a:t>
            </a:r>
            <a:r>
              <a:rPr lang="cs-CZ" sz="3100" dirty="0" smtClean="0"/>
              <a:t>  byť  vyplácaná  </a:t>
            </a:r>
            <a:r>
              <a:rPr lang="cs-CZ" sz="3100" dirty="0" err="1" smtClean="0"/>
              <a:t>vo</a:t>
            </a:r>
            <a:r>
              <a:rPr lang="cs-CZ" sz="3100" dirty="0" smtClean="0"/>
              <a:t>  </a:t>
            </a:r>
            <a:r>
              <a:rPr lang="cs-CZ" sz="3100" dirty="0" err="1" smtClean="0"/>
              <a:t>forme</a:t>
            </a:r>
            <a:r>
              <a:rPr lang="cs-CZ" sz="3100" dirty="0" smtClean="0"/>
              <a:t>  </a:t>
            </a:r>
            <a:r>
              <a:rPr lang="cs-CZ" sz="3100" dirty="0" err="1" smtClean="0"/>
              <a:t>peňažnej</a:t>
            </a:r>
            <a:r>
              <a:rPr lang="cs-CZ" sz="3100" dirty="0" smtClean="0"/>
              <a:t>  hotovosti  </a:t>
            </a:r>
            <a:r>
              <a:rPr lang="cs-CZ" sz="3100" dirty="0" err="1" smtClean="0"/>
              <a:t>alebo</a:t>
            </a:r>
            <a:r>
              <a:rPr lang="cs-CZ" sz="3100" dirty="0" smtClean="0"/>
              <a:t>  aj  formou  nových  akcií. </a:t>
            </a:r>
            <a:r>
              <a:rPr lang="cs-CZ" sz="3100" dirty="0" err="1" smtClean="0"/>
              <a:t>Vyjadruje</a:t>
            </a:r>
            <a:r>
              <a:rPr lang="cs-CZ" sz="3100" dirty="0" smtClean="0"/>
              <a:t> </a:t>
            </a:r>
            <a:r>
              <a:rPr lang="cs-CZ" sz="3100" dirty="0" err="1" smtClean="0"/>
              <a:t>sa</a:t>
            </a:r>
            <a:r>
              <a:rPr lang="cs-CZ" sz="3100" dirty="0" smtClean="0"/>
              <a:t> buď pevnou sumou, </a:t>
            </a:r>
            <a:r>
              <a:rPr lang="cs-CZ" sz="3100" dirty="0" err="1" smtClean="0"/>
              <a:t>alebo</a:t>
            </a:r>
            <a:r>
              <a:rPr lang="cs-CZ" sz="3100" dirty="0" smtClean="0"/>
              <a:t> v </a:t>
            </a:r>
            <a:r>
              <a:rPr lang="cs-CZ" sz="3100" dirty="0" err="1" smtClean="0"/>
              <a:t>percentách</a:t>
            </a:r>
            <a:r>
              <a:rPr lang="cs-CZ" sz="3100" dirty="0" smtClean="0"/>
              <a:t> z </a:t>
            </a:r>
            <a:r>
              <a:rPr lang="cs-CZ" sz="3100" dirty="0" err="1" smtClean="0"/>
              <a:t>menovitej</a:t>
            </a:r>
            <a:r>
              <a:rPr lang="cs-CZ" sz="3100" dirty="0" smtClean="0"/>
              <a:t> hodnoty akcie.</a:t>
            </a:r>
          </a:p>
          <a:p>
            <a:endParaRPr lang="sk-SK" sz="3100" dirty="0" smtClean="0"/>
          </a:p>
          <a:p>
            <a:r>
              <a:rPr lang="cs-CZ" sz="3100" b="1" u="sng" dirty="0" smtClean="0"/>
              <a:t>Kapitálový výnos</a:t>
            </a:r>
            <a:r>
              <a:rPr lang="cs-CZ" sz="3100" b="1" dirty="0" smtClean="0"/>
              <a:t> = </a:t>
            </a:r>
            <a:r>
              <a:rPr lang="cs-CZ" sz="3100" dirty="0" err="1" smtClean="0"/>
              <a:t>príjem</a:t>
            </a:r>
            <a:r>
              <a:rPr lang="cs-CZ" sz="3100" dirty="0" smtClean="0"/>
              <a:t>, </a:t>
            </a:r>
            <a:r>
              <a:rPr lang="cs-CZ" sz="3100" dirty="0" err="1" smtClean="0"/>
              <a:t>ktorý</a:t>
            </a:r>
            <a:r>
              <a:rPr lang="cs-CZ" sz="3100" dirty="0" smtClean="0"/>
              <a:t> </a:t>
            </a:r>
            <a:r>
              <a:rPr lang="cs-CZ" sz="3100" dirty="0" err="1" smtClean="0"/>
              <a:t>sa</a:t>
            </a:r>
            <a:r>
              <a:rPr lang="cs-CZ" sz="3100" dirty="0" smtClean="0"/>
              <a:t> </a:t>
            </a:r>
            <a:r>
              <a:rPr lang="cs-CZ" sz="3100" dirty="0" err="1" smtClean="0"/>
              <a:t>dosiahne</a:t>
            </a:r>
            <a:r>
              <a:rPr lang="cs-CZ" sz="3100" dirty="0" smtClean="0"/>
              <a:t>, </a:t>
            </a:r>
            <a:r>
              <a:rPr lang="cs-CZ" sz="3100" dirty="0" err="1" smtClean="0"/>
              <a:t>keď</a:t>
            </a:r>
            <a:r>
              <a:rPr lang="cs-CZ" sz="3100" dirty="0" smtClean="0"/>
              <a:t> </a:t>
            </a:r>
            <a:r>
              <a:rPr lang="cs-CZ" sz="3100" dirty="0" err="1" smtClean="0"/>
              <a:t>predajná</a:t>
            </a:r>
            <a:r>
              <a:rPr lang="cs-CZ" sz="3100" dirty="0" smtClean="0"/>
              <a:t> cena majetku </a:t>
            </a:r>
            <a:r>
              <a:rPr lang="cs-CZ" sz="3100" dirty="0" err="1" smtClean="0"/>
              <a:t>presiahne</a:t>
            </a:r>
            <a:r>
              <a:rPr lang="cs-CZ" sz="3100" dirty="0" smtClean="0"/>
              <a:t> jeho </a:t>
            </a:r>
            <a:r>
              <a:rPr lang="cs-CZ" sz="3100" dirty="0" err="1" smtClean="0"/>
              <a:t>pôvodnú</a:t>
            </a:r>
            <a:r>
              <a:rPr lang="cs-CZ" sz="3100" dirty="0" smtClean="0"/>
              <a:t> </a:t>
            </a:r>
            <a:r>
              <a:rPr lang="cs-CZ" sz="3100" dirty="0" err="1" smtClean="0"/>
              <a:t>kúpnu</a:t>
            </a:r>
            <a:r>
              <a:rPr lang="cs-CZ" sz="3100" dirty="0" smtClean="0"/>
              <a:t> cenu.</a:t>
            </a:r>
          </a:p>
          <a:p>
            <a:endParaRPr lang="sk-SK" sz="3100" dirty="0" smtClean="0"/>
          </a:p>
          <a:p>
            <a:r>
              <a:rPr lang="cs-CZ" sz="3100" b="1" u="sng" dirty="0" err="1" smtClean="0"/>
              <a:t>Prepitné</a:t>
            </a:r>
            <a:r>
              <a:rPr lang="cs-CZ" sz="3100" dirty="0" smtClean="0"/>
              <a:t> = </a:t>
            </a:r>
            <a:r>
              <a:rPr lang="cs-CZ" sz="3100" dirty="0" err="1" smtClean="0"/>
              <a:t>dobrovoľná</a:t>
            </a:r>
            <a:r>
              <a:rPr lang="cs-CZ" sz="3100" dirty="0" smtClean="0"/>
              <a:t>  </a:t>
            </a:r>
            <a:r>
              <a:rPr lang="cs-CZ" sz="3100" dirty="0" err="1" smtClean="0"/>
              <a:t>peňažná</a:t>
            </a:r>
            <a:r>
              <a:rPr lang="cs-CZ" sz="3100" dirty="0" smtClean="0"/>
              <a:t>  </a:t>
            </a:r>
            <a:r>
              <a:rPr lang="cs-CZ" sz="3100" dirty="0" err="1" smtClean="0"/>
              <a:t>odmena</a:t>
            </a:r>
            <a:r>
              <a:rPr lang="cs-CZ" sz="3100" dirty="0" smtClean="0"/>
              <a:t>  za  </a:t>
            </a:r>
            <a:r>
              <a:rPr lang="cs-CZ" sz="3100" dirty="0" err="1" smtClean="0"/>
              <a:t>poskytnutie</a:t>
            </a:r>
            <a:r>
              <a:rPr lang="cs-CZ" sz="3100" dirty="0" smtClean="0"/>
              <a:t>  služby,  obsluhy  a pod.,   je  </a:t>
            </a:r>
            <a:r>
              <a:rPr lang="cs-CZ" sz="3100" dirty="0" err="1" smtClean="0"/>
              <a:t>výrazom</a:t>
            </a:r>
            <a:r>
              <a:rPr lang="cs-CZ" sz="3100" dirty="0" smtClean="0"/>
              <a:t> spokojnosti a </a:t>
            </a:r>
            <a:r>
              <a:rPr lang="cs-CZ" sz="3100" dirty="0" err="1" smtClean="0"/>
              <a:t>vďaky</a:t>
            </a:r>
            <a:r>
              <a:rPr lang="cs-CZ" sz="3100" dirty="0" smtClean="0"/>
              <a:t>.</a:t>
            </a:r>
          </a:p>
          <a:p>
            <a:pPr>
              <a:buNone/>
            </a:pPr>
            <a:endParaRPr lang="sk-SK" sz="3100" dirty="0" smtClean="0"/>
          </a:p>
          <a:p>
            <a:r>
              <a:rPr lang="cs-CZ" sz="3100" b="1" u="sng" dirty="0" err="1" smtClean="0"/>
              <a:t>Provízia</a:t>
            </a:r>
            <a:r>
              <a:rPr lang="cs-CZ" sz="3100" dirty="0" smtClean="0"/>
              <a:t> = </a:t>
            </a:r>
            <a:r>
              <a:rPr lang="cs-CZ" sz="3100" dirty="0" err="1" smtClean="0"/>
              <a:t>odmena</a:t>
            </a:r>
            <a:r>
              <a:rPr lang="cs-CZ" sz="3100" dirty="0" smtClean="0"/>
              <a:t> za </a:t>
            </a:r>
            <a:r>
              <a:rPr lang="cs-CZ" sz="3100" dirty="0" err="1" smtClean="0"/>
              <a:t>sprostredkovanie</a:t>
            </a:r>
            <a:r>
              <a:rPr lang="cs-CZ" sz="3100" dirty="0" smtClean="0"/>
              <a:t> obchodu </a:t>
            </a:r>
            <a:r>
              <a:rPr lang="cs-CZ" sz="3100" dirty="0" err="1" smtClean="0"/>
              <a:t>patriaca</a:t>
            </a:r>
            <a:r>
              <a:rPr lang="cs-CZ" sz="3100" dirty="0" smtClean="0"/>
              <a:t> </a:t>
            </a:r>
            <a:r>
              <a:rPr lang="cs-CZ" sz="3100" dirty="0" err="1" smtClean="0"/>
              <a:t>sprostredkovateľovi</a:t>
            </a:r>
            <a:r>
              <a:rPr lang="cs-CZ" sz="3100" dirty="0" smtClean="0"/>
              <a:t>.</a:t>
            </a:r>
          </a:p>
          <a:p>
            <a:endParaRPr lang="sk-SK" sz="3100" dirty="0" smtClean="0"/>
          </a:p>
          <a:p>
            <a:r>
              <a:rPr lang="cs-CZ" sz="3100" b="1" u="sng" dirty="0" smtClean="0"/>
              <a:t>Zisk</a:t>
            </a:r>
            <a:r>
              <a:rPr lang="cs-CZ" sz="3100" b="1" dirty="0" smtClean="0"/>
              <a:t> = </a:t>
            </a:r>
            <a:r>
              <a:rPr lang="cs-CZ" sz="3100" dirty="0" smtClean="0"/>
              <a:t>kladný  </a:t>
            </a:r>
            <a:r>
              <a:rPr lang="cs-CZ" sz="3100" dirty="0" err="1" smtClean="0"/>
              <a:t>rozdiel</a:t>
            </a:r>
            <a:r>
              <a:rPr lang="cs-CZ" sz="3100" dirty="0" smtClean="0"/>
              <a:t>  </a:t>
            </a:r>
            <a:r>
              <a:rPr lang="cs-CZ" sz="3100" dirty="0" err="1" smtClean="0"/>
              <a:t>medzi</a:t>
            </a:r>
            <a:r>
              <a:rPr lang="cs-CZ" sz="3100" dirty="0" smtClean="0"/>
              <a:t>  celkovými  </a:t>
            </a:r>
            <a:r>
              <a:rPr lang="cs-CZ" sz="3100" dirty="0" err="1" smtClean="0"/>
              <a:t>výnosmi</a:t>
            </a:r>
            <a:r>
              <a:rPr lang="cs-CZ" sz="3100" dirty="0" smtClean="0"/>
              <a:t> (</a:t>
            </a:r>
            <a:r>
              <a:rPr lang="cs-CZ" sz="3100" dirty="0" err="1" smtClean="0"/>
              <a:t>príjmami</a:t>
            </a:r>
            <a:r>
              <a:rPr lang="cs-CZ" sz="3100" dirty="0" smtClean="0"/>
              <a:t>)  a  celkovými  </a:t>
            </a:r>
            <a:r>
              <a:rPr lang="cs-CZ" sz="3100" dirty="0" err="1" smtClean="0"/>
              <a:t>nákladmi</a:t>
            </a:r>
            <a:r>
              <a:rPr lang="cs-CZ" sz="3100" dirty="0" smtClean="0"/>
              <a:t>  (</a:t>
            </a:r>
            <a:r>
              <a:rPr lang="cs-CZ" sz="3100" dirty="0" err="1" smtClean="0"/>
              <a:t>výdavkami</a:t>
            </a:r>
            <a:r>
              <a:rPr lang="cs-CZ" sz="3100" dirty="0" smtClean="0"/>
              <a:t>) podniku </a:t>
            </a:r>
            <a:r>
              <a:rPr lang="cs-CZ" sz="3100" dirty="0" err="1" smtClean="0"/>
              <a:t>alebo</a:t>
            </a:r>
            <a:r>
              <a:rPr lang="cs-CZ" sz="3100" dirty="0" smtClean="0"/>
              <a:t> </a:t>
            </a:r>
            <a:r>
              <a:rPr lang="cs-CZ" sz="3100" dirty="0" err="1" smtClean="0"/>
              <a:t>investície</a:t>
            </a:r>
            <a:r>
              <a:rPr lang="cs-CZ" sz="3100" dirty="0" smtClean="0"/>
              <a:t>.</a:t>
            </a:r>
            <a:endParaRPr lang="sk-SK" sz="3100" dirty="0" smtClean="0"/>
          </a:p>
          <a:p>
            <a:pPr>
              <a:buNone/>
            </a:pPr>
            <a:endParaRPr lang="sk-SK" sz="2000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cs-CZ" b="1" dirty="0" smtClean="0">
                <a:solidFill>
                  <a:srgbClr val="0070C0"/>
                </a:solidFill>
              </a:rPr>
              <a:t>3. Vplyv </a:t>
            </a:r>
            <a:r>
              <a:rPr lang="cs-CZ" b="1" dirty="0" err="1" smtClean="0">
                <a:solidFill>
                  <a:srgbClr val="0070C0"/>
                </a:solidFill>
              </a:rPr>
              <a:t>inflácie</a:t>
            </a:r>
            <a:r>
              <a:rPr lang="cs-CZ" b="1" dirty="0" smtClean="0">
                <a:solidFill>
                  <a:srgbClr val="0070C0"/>
                </a:solidFill>
              </a:rPr>
              <a:t> na hodnotu </a:t>
            </a:r>
            <a:r>
              <a:rPr lang="cs-CZ" b="1" dirty="0" err="1" smtClean="0">
                <a:solidFill>
                  <a:srgbClr val="0070C0"/>
                </a:solidFill>
              </a:rPr>
              <a:t>peňazí</a:t>
            </a:r>
            <a:r>
              <a:rPr lang="cs-CZ" b="1" dirty="0" smtClean="0">
                <a:solidFill>
                  <a:srgbClr val="0070C0"/>
                </a:solidFill>
              </a:rPr>
              <a:t>:</a:t>
            </a:r>
            <a:endParaRPr lang="cs-CZ" b="1" dirty="0" smtClean="0"/>
          </a:p>
          <a:p>
            <a:r>
              <a:rPr lang="cs-CZ" b="1" dirty="0" err="1" smtClean="0"/>
              <a:t>Inflácia</a:t>
            </a:r>
            <a:r>
              <a:rPr lang="cs-CZ" dirty="0" smtClean="0"/>
              <a:t> = </a:t>
            </a:r>
            <a:r>
              <a:rPr lang="cs-CZ" dirty="0" err="1"/>
              <a:t>znehodnotenie</a:t>
            </a:r>
            <a:r>
              <a:rPr lang="cs-CZ" dirty="0"/>
              <a:t> </a:t>
            </a:r>
            <a:r>
              <a:rPr lang="cs-CZ" dirty="0" err="1"/>
              <a:t>peňazí</a:t>
            </a:r>
            <a:r>
              <a:rPr lang="cs-CZ" dirty="0"/>
              <a:t>, </a:t>
            </a:r>
            <a:r>
              <a:rPr lang="cs-CZ" dirty="0" err="1"/>
              <a:t>ktorého</a:t>
            </a:r>
            <a:r>
              <a:rPr lang="cs-CZ" dirty="0"/>
              <a:t> </a:t>
            </a:r>
            <a:r>
              <a:rPr lang="cs-CZ" dirty="0" err="1"/>
              <a:t>najčastejším</a:t>
            </a:r>
            <a:r>
              <a:rPr lang="cs-CZ" dirty="0"/>
              <a:t> </a:t>
            </a:r>
            <a:r>
              <a:rPr lang="cs-CZ" dirty="0" err="1"/>
              <a:t>prejavom</a:t>
            </a:r>
            <a:r>
              <a:rPr lang="cs-CZ" dirty="0"/>
              <a:t> je celkové </a:t>
            </a:r>
            <a:r>
              <a:rPr lang="cs-CZ" dirty="0" err="1"/>
              <a:t>zvýšenie</a:t>
            </a:r>
            <a:r>
              <a:rPr lang="cs-CZ" dirty="0"/>
              <a:t> </a:t>
            </a:r>
            <a:r>
              <a:rPr lang="cs-CZ" dirty="0" err="1"/>
              <a:t>cenovej</a:t>
            </a:r>
            <a:r>
              <a:rPr lang="cs-CZ" dirty="0"/>
              <a:t> hladiny </a:t>
            </a:r>
            <a:r>
              <a:rPr lang="cs-CZ" dirty="0" err="1"/>
              <a:t>tovarov</a:t>
            </a:r>
            <a:r>
              <a:rPr lang="cs-CZ" dirty="0"/>
              <a:t> a </a:t>
            </a:r>
            <a:r>
              <a:rPr lang="cs-CZ" dirty="0" err="1"/>
              <a:t>služieb</a:t>
            </a:r>
            <a:r>
              <a:rPr lang="cs-CZ" dirty="0"/>
              <a:t> v </a:t>
            </a:r>
            <a:r>
              <a:rPr lang="cs-CZ" dirty="0" err="1"/>
              <a:t>ekonomike</a:t>
            </a:r>
            <a:r>
              <a:rPr lang="cs-CZ" dirty="0"/>
              <a:t>; </a:t>
            </a:r>
            <a:r>
              <a:rPr lang="cs-CZ" dirty="0" err="1"/>
              <a:t>opakom</a:t>
            </a:r>
            <a:r>
              <a:rPr lang="cs-CZ" dirty="0"/>
              <a:t> je </a:t>
            </a:r>
            <a:r>
              <a:rPr lang="cs-CZ" dirty="0" err="1"/>
              <a:t>menej</a:t>
            </a:r>
            <a:r>
              <a:rPr lang="cs-CZ" dirty="0"/>
              <a:t> </a:t>
            </a:r>
            <a:r>
              <a:rPr lang="cs-CZ" dirty="0" err="1"/>
              <a:t>bežná</a:t>
            </a:r>
            <a:r>
              <a:rPr lang="cs-CZ" dirty="0"/>
              <a:t> </a:t>
            </a:r>
            <a:r>
              <a:rPr lang="cs-CZ" i="1" dirty="0" err="1"/>
              <a:t>deflácia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sk-SK" dirty="0"/>
          </a:p>
          <a:p>
            <a:r>
              <a:rPr lang="cs-CZ" dirty="0" err="1"/>
              <a:t>Inflácia</a:t>
            </a:r>
            <a:r>
              <a:rPr lang="cs-CZ" dirty="0"/>
              <a:t> v praxi je </a:t>
            </a:r>
            <a:r>
              <a:rPr lang="cs-CZ" dirty="0" err="1"/>
              <a:t>prejavom</a:t>
            </a:r>
            <a:r>
              <a:rPr lang="cs-CZ" dirty="0"/>
              <a:t>  </a:t>
            </a:r>
            <a:r>
              <a:rPr lang="cs-CZ" dirty="0" err="1"/>
              <a:t>ekonomickej</a:t>
            </a:r>
            <a:r>
              <a:rPr lang="cs-CZ" dirty="0"/>
              <a:t>  nerovnováhy  a  znamená,  že  </a:t>
            </a:r>
            <a:r>
              <a:rPr lang="cs-CZ" dirty="0" err="1"/>
              <a:t>napríklad</a:t>
            </a:r>
            <a:r>
              <a:rPr lang="cs-CZ" dirty="0"/>
              <a:t>  za  1  euro  </a:t>
            </a:r>
            <a:r>
              <a:rPr lang="cs-CZ" dirty="0" err="1"/>
              <a:t>sa</a:t>
            </a:r>
            <a:r>
              <a:rPr lang="cs-CZ" dirty="0"/>
              <a:t>  </a:t>
            </a:r>
            <a:r>
              <a:rPr lang="cs-CZ" dirty="0" err="1"/>
              <a:t>pri</a:t>
            </a:r>
            <a:r>
              <a:rPr lang="cs-CZ" dirty="0"/>
              <a:t>  </a:t>
            </a:r>
            <a:r>
              <a:rPr lang="cs-CZ" dirty="0" err="1"/>
              <a:t>zvýšenej</a:t>
            </a:r>
            <a:r>
              <a:rPr lang="cs-CZ" dirty="0"/>
              <a:t>  </a:t>
            </a:r>
            <a:r>
              <a:rPr lang="cs-CZ" dirty="0" err="1"/>
              <a:t>inflácii</a:t>
            </a:r>
            <a:r>
              <a:rPr lang="cs-CZ" dirty="0"/>
              <a:t>  dá </a:t>
            </a:r>
            <a:r>
              <a:rPr lang="cs-CZ" dirty="0" err="1"/>
              <a:t>kúpiť</a:t>
            </a:r>
            <a:r>
              <a:rPr lang="cs-CZ" dirty="0"/>
              <a:t>  </a:t>
            </a:r>
            <a:r>
              <a:rPr lang="cs-CZ" dirty="0" err="1"/>
              <a:t>menej</a:t>
            </a:r>
            <a:r>
              <a:rPr lang="cs-CZ" dirty="0"/>
              <a:t>  </a:t>
            </a:r>
            <a:r>
              <a:rPr lang="cs-CZ" dirty="0" err="1"/>
              <a:t>ako</a:t>
            </a:r>
            <a:r>
              <a:rPr lang="cs-CZ" dirty="0"/>
              <a:t>  v  minulosti,  euro  má  </a:t>
            </a:r>
            <a:r>
              <a:rPr lang="cs-CZ" dirty="0" err="1"/>
              <a:t>menšiu</a:t>
            </a:r>
            <a:r>
              <a:rPr lang="cs-CZ" dirty="0"/>
              <a:t>  hodnotu  </a:t>
            </a:r>
            <a:r>
              <a:rPr lang="cs-CZ" dirty="0" err="1"/>
              <a:t>ako</a:t>
            </a:r>
            <a:r>
              <a:rPr lang="cs-CZ" dirty="0"/>
              <a:t>  </a:t>
            </a:r>
            <a:r>
              <a:rPr lang="cs-CZ" dirty="0" err="1"/>
              <a:t>predtým</a:t>
            </a:r>
            <a:r>
              <a:rPr lang="cs-CZ" dirty="0"/>
              <a:t>,  jeho  </a:t>
            </a:r>
            <a:r>
              <a:rPr lang="cs-CZ" dirty="0" err="1"/>
              <a:t>kúpna</a:t>
            </a:r>
            <a:r>
              <a:rPr lang="cs-CZ" dirty="0"/>
              <a:t>  sila  </a:t>
            </a:r>
            <a:r>
              <a:rPr lang="cs-CZ" dirty="0" err="1"/>
              <a:t>sa</a:t>
            </a:r>
            <a:r>
              <a:rPr lang="cs-CZ" dirty="0"/>
              <a:t>  </a:t>
            </a:r>
            <a:r>
              <a:rPr lang="cs-CZ" dirty="0" err="1"/>
              <a:t>znížila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sk-SK" dirty="0"/>
          </a:p>
          <a:p>
            <a:r>
              <a:rPr lang="cs-CZ" dirty="0" err="1"/>
              <a:t>Prispôsobovanie</a:t>
            </a:r>
            <a:r>
              <a:rPr lang="cs-CZ" dirty="0"/>
              <a:t>  výšky  </a:t>
            </a:r>
            <a:r>
              <a:rPr lang="cs-CZ" dirty="0" err="1"/>
              <a:t>príjmov</a:t>
            </a:r>
            <a:r>
              <a:rPr lang="cs-CZ" dirty="0"/>
              <a:t>  (</a:t>
            </a:r>
            <a:r>
              <a:rPr lang="cs-CZ" dirty="0" err="1"/>
              <a:t>dôchodkov</a:t>
            </a:r>
            <a:r>
              <a:rPr lang="cs-CZ" dirty="0"/>
              <a:t>,  </a:t>
            </a:r>
            <a:r>
              <a:rPr lang="cs-CZ" dirty="0" err="1"/>
              <a:t>miezd</a:t>
            </a:r>
            <a:r>
              <a:rPr lang="cs-CZ" dirty="0"/>
              <a:t>)  </a:t>
            </a:r>
            <a:r>
              <a:rPr lang="cs-CZ" dirty="0" err="1"/>
              <a:t>výške</a:t>
            </a:r>
            <a:r>
              <a:rPr lang="cs-CZ" dirty="0"/>
              <a:t>  </a:t>
            </a:r>
            <a:r>
              <a:rPr lang="cs-CZ" dirty="0" err="1"/>
              <a:t>inflácie</a:t>
            </a:r>
            <a:r>
              <a:rPr lang="cs-CZ" dirty="0"/>
              <a:t>  </a:t>
            </a:r>
            <a:r>
              <a:rPr lang="cs-CZ" dirty="0" err="1"/>
              <a:t>sa</a:t>
            </a:r>
            <a:r>
              <a:rPr lang="cs-CZ" dirty="0"/>
              <a:t>  </a:t>
            </a:r>
            <a:r>
              <a:rPr lang="cs-CZ" dirty="0" err="1"/>
              <a:t>nazýva</a:t>
            </a:r>
            <a:r>
              <a:rPr lang="cs-CZ" dirty="0"/>
              <a:t>  </a:t>
            </a:r>
            <a:r>
              <a:rPr lang="cs-CZ" b="1" dirty="0" err="1"/>
              <a:t>valorizácia</a:t>
            </a:r>
            <a:r>
              <a:rPr lang="cs-CZ" dirty="0" smtClean="0"/>
              <a:t>. </a:t>
            </a:r>
            <a:endParaRPr lang="sk-SK" dirty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sk-SK" b="1" dirty="0" smtClean="0">
                <a:solidFill>
                  <a:srgbClr val="0070C0"/>
                </a:solidFill>
              </a:rPr>
              <a:t>4. Štátna sociálna podpora</a:t>
            </a:r>
          </a:p>
          <a:p>
            <a:r>
              <a:rPr lang="cs-CZ" dirty="0" err="1" smtClean="0"/>
              <a:t>Niektoré</a:t>
            </a:r>
            <a:r>
              <a:rPr lang="cs-CZ" dirty="0" smtClean="0"/>
              <a:t> </a:t>
            </a:r>
            <a:r>
              <a:rPr lang="cs-CZ" dirty="0" err="1" smtClean="0"/>
              <a:t>finančné</a:t>
            </a:r>
            <a:r>
              <a:rPr lang="cs-CZ" dirty="0" smtClean="0"/>
              <a:t> produkty </a:t>
            </a:r>
            <a:r>
              <a:rPr lang="cs-CZ" dirty="0" err="1" smtClean="0"/>
              <a:t>sú</a:t>
            </a:r>
            <a:r>
              <a:rPr lang="cs-CZ" dirty="0" smtClean="0"/>
              <a:t> podporované </a:t>
            </a:r>
            <a:r>
              <a:rPr lang="cs-CZ" dirty="0" err="1" smtClean="0"/>
              <a:t>štátom</a:t>
            </a:r>
            <a:r>
              <a:rPr lang="cs-CZ" dirty="0" smtClean="0"/>
              <a:t> formou </a:t>
            </a:r>
            <a:r>
              <a:rPr lang="cs-CZ" b="1" dirty="0" err="1" smtClean="0"/>
              <a:t>štátnej</a:t>
            </a:r>
            <a:r>
              <a:rPr lang="cs-CZ" b="1" dirty="0" smtClean="0"/>
              <a:t> podpory</a:t>
            </a:r>
            <a:r>
              <a:rPr lang="cs-CZ" dirty="0" smtClean="0"/>
              <a:t>, </a:t>
            </a:r>
            <a:r>
              <a:rPr lang="cs-CZ" dirty="0" err="1" smtClean="0"/>
              <a:t>ako</a:t>
            </a:r>
            <a:r>
              <a:rPr lang="cs-CZ" dirty="0" smtClean="0"/>
              <a:t> </a:t>
            </a:r>
            <a:r>
              <a:rPr lang="cs-CZ" dirty="0" err="1" smtClean="0"/>
              <a:t>napríklad</a:t>
            </a:r>
            <a:r>
              <a:rPr lang="cs-CZ" dirty="0" smtClean="0"/>
              <a:t>:</a:t>
            </a:r>
          </a:p>
          <a:p>
            <a:pPr>
              <a:buNone/>
            </a:pPr>
            <a:r>
              <a:rPr lang="cs-CZ" dirty="0" smtClean="0"/>
              <a:t>-  </a:t>
            </a:r>
            <a:r>
              <a:rPr lang="cs-CZ" dirty="0" err="1" smtClean="0"/>
              <a:t>štátna</a:t>
            </a:r>
            <a:r>
              <a:rPr lang="cs-CZ" dirty="0" smtClean="0"/>
              <a:t> podpora </a:t>
            </a:r>
            <a:r>
              <a:rPr lang="cs-CZ" i="1" u="sng" dirty="0" err="1" smtClean="0"/>
              <a:t>spotrebných</a:t>
            </a:r>
            <a:r>
              <a:rPr lang="cs-CZ" i="1" u="sng" dirty="0" smtClean="0"/>
              <a:t> </a:t>
            </a:r>
            <a:r>
              <a:rPr lang="cs-CZ" i="1" u="sng" dirty="0" err="1" smtClean="0"/>
              <a:t>úverov</a:t>
            </a:r>
            <a:r>
              <a:rPr lang="cs-CZ" i="1" u="sng" dirty="0" smtClean="0"/>
              <a:t> </a:t>
            </a:r>
            <a:r>
              <a:rPr lang="cs-CZ" i="1" dirty="0" smtClean="0"/>
              <a:t>(</a:t>
            </a:r>
            <a:r>
              <a:rPr lang="cs-CZ" i="1" dirty="0" err="1" smtClean="0"/>
              <a:t>Mladomanželský</a:t>
            </a:r>
            <a:r>
              <a:rPr lang="cs-CZ" i="1" dirty="0" smtClean="0"/>
              <a:t> </a:t>
            </a:r>
            <a:r>
              <a:rPr lang="cs-CZ" i="1" dirty="0" err="1" smtClean="0"/>
              <a:t>úver</a:t>
            </a:r>
            <a:r>
              <a:rPr lang="cs-CZ" i="1" dirty="0" smtClean="0"/>
              <a:t> – do 35 r., 10 000 eur)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-  </a:t>
            </a:r>
            <a:r>
              <a:rPr lang="cs-CZ" dirty="0" err="1" smtClean="0"/>
              <a:t>štátna</a:t>
            </a:r>
            <a:r>
              <a:rPr lang="cs-CZ" dirty="0" smtClean="0"/>
              <a:t> podpora </a:t>
            </a:r>
            <a:r>
              <a:rPr lang="cs-CZ" i="1" u="sng" dirty="0" err="1" smtClean="0"/>
              <a:t>hypotekárnych</a:t>
            </a:r>
            <a:r>
              <a:rPr lang="cs-CZ" i="1" u="sng" dirty="0" smtClean="0"/>
              <a:t> </a:t>
            </a:r>
            <a:r>
              <a:rPr lang="cs-CZ" i="1" u="sng" dirty="0" err="1" smtClean="0"/>
              <a:t>úverov</a:t>
            </a:r>
            <a:r>
              <a:rPr lang="cs-CZ" i="1" u="sng" dirty="0" smtClean="0"/>
              <a:t> </a:t>
            </a:r>
            <a:r>
              <a:rPr lang="cs-CZ" dirty="0" smtClean="0"/>
              <a:t>(</a:t>
            </a:r>
            <a:r>
              <a:rPr lang="cs-CZ" dirty="0" err="1" smtClean="0"/>
              <a:t>zníženie</a:t>
            </a:r>
            <a:r>
              <a:rPr lang="cs-CZ" dirty="0" smtClean="0"/>
              <a:t> </a:t>
            </a:r>
            <a:r>
              <a:rPr lang="cs-CZ" dirty="0" err="1" smtClean="0"/>
              <a:t>úrokovej</a:t>
            </a:r>
            <a:r>
              <a:rPr lang="cs-CZ" dirty="0" smtClean="0"/>
              <a:t> </a:t>
            </a:r>
            <a:r>
              <a:rPr lang="cs-CZ" dirty="0" err="1" smtClean="0"/>
              <a:t>sadzby</a:t>
            </a:r>
            <a:r>
              <a:rPr lang="cs-CZ" dirty="0" smtClean="0"/>
              <a:t> </a:t>
            </a:r>
            <a:r>
              <a:rPr lang="cs-CZ" dirty="0" err="1" smtClean="0"/>
              <a:t>hypotekárnych</a:t>
            </a:r>
            <a:r>
              <a:rPr lang="cs-CZ" dirty="0" smtClean="0"/>
              <a:t> </a:t>
            </a:r>
            <a:r>
              <a:rPr lang="cs-CZ" dirty="0" err="1" smtClean="0"/>
              <a:t>úverov</a:t>
            </a:r>
            <a:r>
              <a:rPr lang="cs-CZ" dirty="0" smtClean="0"/>
              <a:t> </a:t>
            </a:r>
            <a:r>
              <a:rPr lang="cs-CZ" dirty="0" err="1" smtClean="0"/>
              <a:t>pre</a:t>
            </a:r>
            <a:r>
              <a:rPr lang="cs-CZ" dirty="0" smtClean="0"/>
              <a:t> mladých)</a:t>
            </a:r>
          </a:p>
          <a:p>
            <a:pPr>
              <a:buNone/>
            </a:pPr>
            <a:r>
              <a:rPr lang="cs-CZ" dirty="0" smtClean="0"/>
              <a:t>-  </a:t>
            </a:r>
            <a:r>
              <a:rPr lang="cs-CZ" i="1" u="sng" dirty="0" err="1" smtClean="0"/>
              <a:t>štátny</a:t>
            </a:r>
            <a:r>
              <a:rPr lang="cs-CZ" i="1" u="sng" dirty="0" smtClean="0"/>
              <a:t> fond </a:t>
            </a:r>
            <a:r>
              <a:rPr lang="cs-CZ" i="1" u="sng" dirty="0" err="1" smtClean="0"/>
              <a:t>rozvoja</a:t>
            </a:r>
            <a:r>
              <a:rPr lang="cs-CZ" i="1" u="sng" dirty="0" smtClean="0"/>
              <a:t> </a:t>
            </a:r>
            <a:r>
              <a:rPr lang="cs-CZ" i="1" u="sng" dirty="0" err="1" smtClean="0"/>
              <a:t>bývania</a:t>
            </a:r>
            <a:r>
              <a:rPr lang="cs-CZ" i="1" u="sng" dirty="0" smtClean="0"/>
              <a:t> </a:t>
            </a:r>
            <a:r>
              <a:rPr lang="cs-CZ" dirty="0" smtClean="0"/>
              <a:t> (</a:t>
            </a:r>
            <a:r>
              <a:rPr lang="cs-CZ" dirty="0" err="1" smtClean="0"/>
              <a:t>obstaranie</a:t>
            </a:r>
            <a:r>
              <a:rPr lang="cs-CZ" dirty="0" smtClean="0"/>
              <a:t> bytu, </a:t>
            </a:r>
            <a:r>
              <a:rPr lang="cs-CZ" dirty="0" err="1" smtClean="0"/>
              <a:t>obstaranie</a:t>
            </a:r>
            <a:r>
              <a:rPr lang="cs-CZ" dirty="0" smtClean="0"/>
              <a:t> </a:t>
            </a:r>
            <a:r>
              <a:rPr lang="cs-CZ" dirty="0" err="1" smtClean="0"/>
              <a:t>nájomného</a:t>
            </a:r>
            <a:r>
              <a:rPr lang="cs-CZ" dirty="0" smtClean="0"/>
              <a:t> bytu, obnovu </a:t>
            </a:r>
            <a:r>
              <a:rPr lang="cs-CZ" dirty="0" err="1" smtClean="0"/>
              <a:t>bytovej</a:t>
            </a:r>
            <a:r>
              <a:rPr lang="cs-CZ" dirty="0" smtClean="0"/>
              <a:t> budovy)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264</TotalTime>
  <Words>1613</Words>
  <Application>Microsoft Office PowerPoint</Application>
  <PresentationFormat>Prezentácia na obrazovke (4:3)</PresentationFormat>
  <Paragraphs>165</Paragraphs>
  <Slides>23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24" baseType="lpstr">
      <vt:lpstr>Motív Office</vt:lpstr>
      <vt:lpstr>OSOBNÉ FINANCIE A RODINNÝ ROZPOČET</vt:lpstr>
      <vt:lpstr>Čo hovorí Národný štandard FG?</vt:lpstr>
      <vt:lpstr>ZDROJE OSOBNÝCH PRÍJMOV</vt:lpstr>
      <vt:lpstr>Snímka 4</vt:lpstr>
      <vt:lpstr>Snímka 5</vt:lpstr>
      <vt:lpstr>Snímka 6</vt:lpstr>
      <vt:lpstr>Snímka 7</vt:lpstr>
      <vt:lpstr>Snímka 8</vt:lpstr>
      <vt:lpstr>Snímka 9</vt:lpstr>
      <vt:lpstr>PLÁNOVANIE OSOBNÝCH A RODINNÝCH FINANCIÍ</vt:lpstr>
      <vt:lpstr>Príjmy:</vt:lpstr>
      <vt:lpstr>Výdavky:</vt:lpstr>
      <vt:lpstr>PLÁNOVANIE OSOBNÝCH FINANCIÍ</vt:lpstr>
      <vt:lpstr>OSOBNÝ FINANČNÝ PLÁN</vt:lpstr>
      <vt:lpstr>Príklad:</vt:lpstr>
      <vt:lpstr>RODINNÝ ROZPOČET</vt:lpstr>
      <vt:lpstr>Odporúčania a rady: </vt:lpstr>
      <vt:lpstr>Tvorba rodinného rozpočtu: (základné kroky)</vt:lpstr>
      <vt:lpstr>Snímka 19</vt:lpstr>
      <vt:lpstr>Snímka 20</vt:lpstr>
      <vt:lpstr>Snímka 21</vt:lpstr>
      <vt:lpstr>Snímka 22</vt:lpstr>
      <vt:lpstr>Snímka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OSOBNÉ FINANCIE A RODINNÝ ROZPOČET</dc:title>
  <dc:creator>MK</dc:creator>
  <cp:lastModifiedBy>ef</cp:lastModifiedBy>
  <cp:revision>40</cp:revision>
  <dcterms:created xsi:type="dcterms:W3CDTF">2016-01-19T02:11:49Z</dcterms:created>
  <dcterms:modified xsi:type="dcterms:W3CDTF">2016-01-19T10:32:08Z</dcterms:modified>
</cp:coreProperties>
</file>