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72" r:id="rId6"/>
    <p:sldId id="280" r:id="rId7"/>
    <p:sldId id="277" r:id="rId8"/>
    <p:sldId id="279" r:id="rId9"/>
    <p:sldId id="273" r:id="rId10"/>
    <p:sldId id="278" r:id="rId11"/>
    <p:sldId id="274" r:id="rId12"/>
    <p:sldId id="276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0" r:id="rId23"/>
    <p:sldId id="283" r:id="rId24"/>
    <p:sldId id="282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55F42A-43EF-4F9E-8856-AB3B36CCDA9B}" type="datetimeFigureOut">
              <a:rPr lang="sk-SK" smtClean="0"/>
              <a:t>18.1.2016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8830A4-A1BB-4EC1-B0FE-FFF8E19ECD5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F42A-43EF-4F9E-8856-AB3B36CCDA9B}" type="datetimeFigureOut">
              <a:rPr lang="sk-SK" smtClean="0"/>
              <a:t>18.1.2016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30A4-A1BB-4EC1-B0FE-FFF8E19ECD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F42A-43EF-4F9E-8856-AB3B36CCDA9B}" type="datetimeFigureOut">
              <a:rPr lang="sk-SK" smtClean="0"/>
              <a:t>18.1.2016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30A4-A1BB-4EC1-B0FE-FFF8E19ECD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55F42A-43EF-4F9E-8856-AB3B36CCDA9B}" type="datetimeFigureOut">
              <a:rPr lang="sk-SK" smtClean="0"/>
              <a:t>18.1.2016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8830A4-A1BB-4EC1-B0FE-FFF8E19ECD5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55F42A-43EF-4F9E-8856-AB3B36CCDA9B}" type="datetimeFigureOut">
              <a:rPr lang="sk-SK" smtClean="0"/>
              <a:t>18.1.2016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8830A4-A1BB-4EC1-B0FE-FFF8E19ECD5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F42A-43EF-4F9E-8856-AB3B36CCDA9B}" type="datetimeFigureOut">
              <a:rPr lang="sk-SK" smtClean="0"/>
              <a:t>18.1.2016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30A4-A1BB-4EC1-B0FE-FFF8E19ECD5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F42A-43EF-4F9E-8856-AB3B36CCDA9B}" type="datetimeFigureOut">
              <a:rPr lang="sk-SK" smtClean="0"/>
              <a:t>18.1.2016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30A4-A1BB-4EC1-B0FE-FFF8E19ECD5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55F42A-43EF-4F9E-8856-AB3B36CCDA9B}" type="datetimeFigureOut">
              <a:rPr lang="sk-SK" smtClean="0"/>
              <a:t>18.1.2016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8830A4-A1BB-4EC1-B0FE-FFF8E19ECD5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F42A-43EF-4F9E-8856-AB3B36CCDA9B}" type="datetimeFigureOut">
              <a:rPr lang="sk-SK" smtClean="0"/>
              <a:t>18.1.2016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30A4-A1BB-4EC1-B0FE-FFF8E19ECD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55F42A-43EF-4F9E-8856-AB3B36CCDA9B}" type="datetimeFigureOut">
              <a:rPr lang="sk-SK" smtClean="0"/>
              <a:t>18.1.2016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8830A4-A1BB-4EC1-B0FE-FFF8E19ECD53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55F42A-43EF-4F9E-8856-AB3B36CCDA9B}" type="datetimeFigureOut">
              <a:rPr lang="sk-SK" smtClean="0"/>
              <a:t>18.1.2016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8830A4-A1BB-4EC1-B0FE-FFF8E19ECD53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55F42A-43EF-4F9E-8856-AB3B36CCDA9B}" type="datetimeFigureOut">
              <a:rPr lang="sk-SK" smtClean="0"/>
              <a:t>18.1.2016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8830A4-A1BB-4EC1-B0FE-FFF8E19ECD5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i.sk/sk/Novinky-SOI.soi" TargetMode="External"/><Relationship Id="rId2" Type="http://schemas.openxmlformats.org/officeDocument/2006/relationships/hyperlink" Target="http://www.pravaspotrebitela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zss.s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s.sk/dokumenty/sk.pdf" TargetMode="External"/><Relationship Id="rId2" Type="http://schemas.openxmlformats.org/officeDocument/2006/relationships/hyperlink" Target="http://www.svssr.sk/sk/spotrebitel/ochrana_10_zasad.asp#4#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i.sk/sk/Podavanie-podnetov-staznosti-navrhov-a-ziadosti.soi" TargetMode="External"/><Relationship Id="rId2" Type="http://schemas.openxmlformats.org/officeDocument/2006/relationships/hyperlink" Target="http://www.spotrebitelskecentrum.sk/spotrebitelske-centrum/?utm_source=spotrebitelskecentrum.sk&amp;utm_medium=hlavnemenu&amp;utm_content=spotrebitelskecentrum.sk&amp;utm_campaign=spotrebitelskecentrum.s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ss.sk/ochrana-spotrebitela" TargetMode="External"/><Relationship Id="rId4" Type="http://schemas.openxmlformats.org/officeDocument/2006/relationships/hyperlink" Target="https://nakupujbezpecne.sk/certifikacia-e-shopov/zoznam-certifikovanych-e-shopo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>
                <a:solidFill>
                  <a:schemeClr val="tx1"/>
                </a:solidFill>
              </a:rPr>
              <a:t>Ochrana Spotrebiteľa</a:t>
            </a:r>
            <a:endParaRPr lang="sk-SK" sz="54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Zákon o ochrane spotrebiteľa</a:t>
            </a:r>
            <a:r>
              <a:rPr lang="sk-SK" dirty="0"/>
              <a:t> </a:t>
            </a:r>
            <a:r>
              <a:rPr lang="sk-SK" altLang="sk-SK" dirty="0" smtClean="0"/>
              <a:t>č</a:t>
            </a:r>
            <a:r>
              <a:rPr lang="sk-SK" altLang="sk-SK" dirty="0"/>
              <a:t>. 250/2007 </a:t>
            </a:r>
            <a:r>
              <a:rPr lang="sk-SK" altLang="sk-SK" dirty="0" err="1"/>
              <a:t>Z.z</a:t>
            </a:r>
            <a:r>
              <a:rPr lang="sk-SK" altLang="sk-SK" dirty="0"/>
              <a:t>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13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57606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Záručné </a:t>
            </a:r>
            <a:r>
              <a:rPr lang="sk-SK" dirty="0"/>
              <a:t>doby </a:t>
            </a:r>
            <a:r>
              <a:rPr lang="sk-SK" dirty="0" smtClean="0"/>
              <a:t>podľa Občianskeho zákonníka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08912" cy="51331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sk-SK" dirty="0"/>
              <a:t>Záruka na spotrebný tovar je najmenej 24 mesiacov, ak predajca nestanoví dlhšiu lehotu. </a:t>
            </a:r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Na </a:t>
            </a:r>
            <a:r>
              <a:rPr lang="sk-SK" dirty="0"/>
              <a:t>potraviny, na ktorých nie je uvedený dátum </a:t>
            </a:r>
            <a:r>
              <a:rPr lang="sk-SK" dirty="0" smtClean="0"/>
              <a:t>spotreby</a:t>
            </a:r>
            <a:r>
              <a:rPr lang="sk-SK" dirty="0"/>
              <a:t> </a:t>
            </a:r>
            <a:r>
              <a:rPr lang="sk-SK" dirty="0" smtClean="0"/>
              <a:t>-  </a:t>
            </a:r>
            <a:r>
              <a:rPr lang="sk-SK" dirty="0"/>
              <a:t>najmenej 8 dní, </a:t>
            </a:r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na </a:t>
            </a:r>
            <a:r>
              <a:rPr lang="sk-SK" dirty="0"/>
              <a:t>krmivá 3 týždne </a:t>
            </a:r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živé </a:t>
            </a:r>
            <a:r>
              <a:rPr lang="sk-SK" dirty="0"/>
              <a:t>zvieratá 6 týždňov</a:t>
            </a:r>
            <a:r>
              <a:rPr lang="sk-SK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Na použitú vec najmenej 12 mesiacov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Na opravu alebo úpravu veci 3 mesiace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Pri zhotovení stavby 3 roky / pri niektorých častiach stavby môže byť kratšia, nie však menej ako 18 mesiacov</a:t>
            </a:r>
          </a:p>
          <a:p>
            <a:pPr>
              <a:buFont typeface="Wingdings" pitchFamily="2" charset="2"/>
              <a:buChar char="q"/>
            </a:pPr>
            <a:r>
              <a:rPr lang="sk-SK" b="1" dirty="0"/>
              <a:t>TIP</a:t>
            </a:r>
            <a:r>
              <a:rPr lang="sk-SK" b="1" dirty="0">
                <a:solidFill>
                  <a:schemeClr val="accent3"/>
                </a:solidFill>
              </a:rPr>
              <a:t>:</a:t>
            </a:r>
            <a:r>
              <a:rPr lang="sk-SK" dirty="0">
                <a:solidFill>
                  <a:schemeClr val="accent3"/>
                </a:solidFill>
              </a:rPr>
              <a:t> Záručná doba sa vzťahuje aj na výrobky predávané vo </a:t>
            </a:r>
            <a:r>
              <a:rPr lang="sk-SK" dirty="0" smtClean="0">
                <a:solidFill>
                  <a:schemeClr val="accent3"/>
                </a:solidFill>
              </a:rPr>
              <a:t>výpredajoch </a:t>
            </a:r>
            <a:r>
              <a:rPr lang="sk-SK" dirty="0">
                <a:solidFill>
                  <a:schemeClr val="accent3"/>
                </a:solidFill>
              </a:rPr>
              <a:t>či so zľavou. Ak je však poskytnutá zľava kvôli určitej </a:t>
            </a:r>
            <a:r>
              <a:rPr lang="sk-SK" dirty="0" err="1">
                <a:solidFill>
                  <a:schemeClr val="accent3"/>
                </a:solidFill>
              </a:rPr>
              <a:t>vade</a:t>
            </a:r>
            <a:r>
              <a:rPr lang="sk-SK" dirty="0">
                <a:solidFill>
                  <a:schemeClr val="accent3"/>
                </a:solidFill>
              </a:rPr>
              <a:t> tovaru, túto </a:t>
            </a:r>
            <a:r>
              <a:rPr lang="sk-SK" dirty="0" err="1">
                <a:solidFill>
                  <a:schemeClr val="accent3"/>
                </a:solidFill>
              </a:rPr>
              <a:t>vadu</a:t>
            </a:r>
            <a:r>
              <a:rPr lang="sk-SK" dirty="0">
                <a:solidFill>
                  <a:schemeClr val="accent3"/>
                </a:solidFill>
              </a:rPr>
              <a:t> potom nie je možné reklamovať.</a:t>
            </a:r>
          </a:p>
          <a:p>
            <a:pPr>
              <a:buFont typeface="Wingdings" pitchFamily="2" charset="2"/>
              <a:buChar char="q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50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Kam sa obrátiť, ak reklamáciu zamietnu...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147248" cy="534920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sk-SK" b="1" dirty="0"/>
              <a:t>Slovenská obchodná inšpekcia (SOI)</a:t>
            </a:r>
            <a:r>
              <a:rPr lang="sk-SK" dirty="0"/>
              <a:t> – kontrola predaja výrobkov nepotravinárskeho charakteru,</a:t>
            </a:r>
          </a:p>
          <a:p>
            <a:pPr>
              <a:buFont typeface="Wingdings" pitchFamily="2" charset="2"/>
              <a:buChar char="q"/>
            </a:pPr>
            <a:r>
              <a:rPr lang="sk-SK" b="1" dirty="0"/>
              <a:t>Štátna veterinárna a potravinová správa </a:t>
            </a:r>
            <a:r>
              <a:rPr lang="sk-SK" dirty="0"/>
              <a:t>– ochrana zdravia, hygiena životného prostredia a výživy,</a:t>
            </a:r>
          </a:p>
          <a:p>
            <a:pPr>
              <a:buFont typeface="Wingdings" pitchFamily="2" charset="2"/>
              <a:buChar char="q"/>
            </a:pPr>
            <a:r>
              <a:rPr lang="sk-SK" b="1" dirty="0"/>
              <a:t>Úrad pre dohľad nad zdravotnou starostlivosťou </a:t>
            </a:r>
            <a:endParaRPr lang="sk-SK" dirty="0"/>
          </a:p>
          <a:p>
            <a:pPr>
              <a:buFont typeface="Wingdings" pitchFamily="2" charset="2"/>
              <a:buChar char="q"/>
            </a:pPr>
            <a:r>
              <a:rPr lang="sk-SK" b="1" dirty="0"/>
              <a:t>NBS </a:t>
            </a:r>
            <a:r>
              <a:rPr lang="sk-SK" dirty="0"/>
              <a:t>–</a:t>
            </a:r>
            <a:r>
              <a:rPr lang="sk-SK" b="1" dirty="0"/>
              <a:t> </a:t>
            </a:r>
            <a:r>
              <a:rPr lang="sk-SK" dirty="0"/>
              <a:t>všetky služby subjektov  na finančnom trhu (banky, poisťovne, dôchodkové správcovské spoločnosti,, obchodníci  s cennými papiermi atď.),</a:t>
            </a:r>
          </a:p>
          <a:p>
            <a:pPr>
              <a:buFont typeface="Wingdings" pitchFamily="2" charset="2"/>
              <a:buChar char="q"/>
            </a:pPr>
            <a:r>
              <a:rPr lang="sk-SK" b="1" dirty="0"/>
              <a:t>mestá a obce </a:t>
            </a:r>
            <a:r>
              <a:rPr lang="sk-SK" dirty="0"/>
              <a:t>– dozor na trhových miestach, stavebný dozor,</a:t>
            </a:r>
          </a:p>
          <a:p>
            <a:pPr>
              <a:buFont typeface="Wingdings" pitchFamily="2" charset="2"/>
              <a:buChar char="q"/>
            </a:pPr>
            <a:r>
              <a:rPr lang="sk-SK" b="1" dirty="0"/>
              <a:t>neštátne organizácie </a:t>
            </a:r>
            <a:r>
              <a:rPr lang="sk-SK" dirty="0"/>
              <a:t> - Združenie slovenských spotrebiteľov, Fórum spotrebiteľov Slovenska, kluby spotrebiteľov a iné.</a:t>
            </a:r>
          </a:p>
          <a:p>
            <a:pPr>
              <a:buFont typeface="Wingdings" pitchFamily="2" charset="2"/>
              <a:buChar char="q"/>
            </a:pPr>
            <a:r>
              <a:rPr lang="sk-SK" dirty="0">
                <a:hlinkClick r:id="rId2"/>
              </a:rPr>
              <a:t>http://www.pravaspotrebitela.sk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www.soi.sk/sk/Novinky-SOI.soi</a:t>
            </a:r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>
                <a:hlinkClick r:id="rId4"/>
              </a:rPr>
              <a:t>http://www.zss.sk</a:t>
            </a:r>
            <a:r>
              <a:rPr lang="sk-SK" dirty="0" smtClean="0">
                <a:hlinkClick r:id="rId4"/>
              </a:rPr>
              <a:t>/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7" descr="http://www.pravaspotrebitela.sk/pictures/brochures/photo_8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3176"/>
            <a:ext cx="11715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8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sk-SK" dirty="0" smtClean="0"/>
              <a:t>Práva spotrebiteľa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19256" cy="54212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altLang="sk-SK" sz="29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sk-SK" altLang="sk-SK" sz="2900" dirty="0">
                <a:latin typeface="Times New Roman" pitchFamily="18" charset="0"/>
                <a:cs typeface="Times New Roman" pitchFamily="18" charset="0"/>
              </a:rPr>
              <a:t>hlavných zásad, ako ochraňujú zákony EÚ spotrebiteľa, bez ohľadu na to, z ktorej krajiny EÚ pochádza :</a:t>
            </a:r>
          </a:p>
          <a:p>
            <a:pPr marL="0" indent="0">
              <a:buNone/>
            </a:pPr>
            <a:r>
              <a:rPr lang="sk-SK" altLang="sk-SK" sz="3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1/ Nakupujte čo chcete a kde chcete</a:t>
            </a:r>
          </a:p>
          <a:p>
            <a:pPr marL="0" indent="0">
              <a:buNone/>
            </a:pPr>
            <a:r>
              <a:rPr lang="sk-SK" altLang="sk-SK" sz="3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2/ Ak výrobok nefunguje, pošlite ho späť</a:t>
            </a:r>
            <a:endParaRPr lang="sk-SK" altLang="sk-SK" sz="3100" u="sng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k-SK" altLang="sk-SK" sz="3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3/ Vysoká úroveň bezpečnosti pre potraviny a iný spotrebný tovar</a:t>
            </a:r>
            <a:endParaRPr lang="sk-SK" altLang="sk-SK" sz="31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None/>
            </a:pPr>
            <a:r>
              <a:rPr lang="sk-SK" altLang="sk-SK" sz="3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4/  </a:t>
            </a:r>
            <a:r>
              <a:rPr lang="sk-SK" altLang="sk-SK" sz="31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Vedzte</a:t>
            </a:r>
            <a:r>
              <a:rPr lang="sk-SK" altLang="sk-SK" sz="3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 čo jete</a:t>
            </a:r>
          </a:p>
          <a:p>
            <a:pPr>
              <a:buNone/>
            </a:pPr>
            <a:r>
              <a:rPr lang="sk-SK" altLang="sk-SK" sz="3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5/  </a:t>
            </a:r>
            <a:r>
              <a:rPr lang="sk-SK" altLang="sk-SK" sz="31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Zmluvy </a:t>
            </a:r>
            <a:r>
              <a:rPr lang="sk-SK" altLang="sk-SK" sz="3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by mali byť korektné voči spotrebiteľom </a:t>
            </a:r>
          </a:p>
          <a:p>
            <a:pPr>
              <a:buNone/>
            </a:pPr>
            <a:r>
              <a:rPr lang="sk-SK" altLang="sk-SK" sz="3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6/  </a:t>
            </a:r>
            <a:r>
              <a:rPr lang="sk-SK" altLang="sk-SK" sz="31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Spotrebitelia </a:t>
            </a:r>
            <a:r>
              <a:rPr lang="sk-SK" altLang="sk-SK" sz="3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niekedy môžu zmeniť názor </a:t>
            </a:r>
          </a:p>
          <a:p>
            <a:pPr>
              <a:buNone/>
            </a:pPr>
            <a:r>
              <a:rPr lang="sk-SK" altLang="sk-SK" sz="3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7/  </a:t>
            </a:r>
            <a:r>
              <a:rPr lang="sk-SK" altLang="sk-SK" sz="31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Zjednodušenie </a:t>
            </a:r>
            <a:r>
              <a:rPr lang="sk-SK" altLang="sk-SK" sz="3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porovnávania cien</a:t>
            </a:r>
          </a:p>
          <a:p>
            <a:pPr>
              <a:buNone/>
            </a:pPr>
            <a:r>
              <a:rPr lang="sk-SK" altLang="sk-SK" sz="3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8/  </a:t>
            </a:r>
            <a:r>
              <a:rPr lang="sk-SK" altLang="sk-SK" sz="31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Spotrebiteľa </a:t>
            </a:r>
            <a:r>
              <a:rPr lang="sk-SK" altLang="sk-SK" sz="3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nemožno zavádzať</a:t>
            </a:r>
          </a:p>
          <a:p>
            <a:pPr>
              <a:buNone/>
            </a:pPr>
            <a:r>
              <a:rPr lang="sk-SK" altLang="sk-SK" sz="3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9/  </a:t>
            </a:r>
            <a:r>
              <a:rPr lang="sk-SK" altLang="sk-SK" sz="31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Ochrana </a:t>
            </a:r>
            <a:r>
              <a:rPr lang="sk-SK" altLang="sk-SK" sz="3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počas dovolenky</a:t>
            </a:r>
          </a:p>
          <a:p>
            <a:pPr>
              <a:buNone/>
            </a:pPr>
            <a:r>
              <a:rPr lang="sk-SK" altLang="sk-SK" sz="31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10/ Účinná náhrada škody pri cezhraničných sporoch</a:t>
            </a:r>
          </a:p>
          <a:p>
            <a:pPr>
              <a:lnSpc>
                <a:spcPct val="90000"/>
              </a:lnSpc>
              <a:buNone/>
            </a:pPr>
            <a:r>
              <a:rPr lang="sk-SK" altLang="sk-SK" dirty="0"/>
              <a:t> </a:t>
            </a:r>
            <a:r>
              <a:rPr lang="sk-SK" altLang="sk-SK" dirty="0">
                <a:hlinkClick r:id="rId3"/>
              </a:rPr>
              <a:t>http://www.zss.sk/dokumenty/sk.pdf</a:t>
            </a:r>
            <a:endParaRPr lang="sk-SK" altLang="sk-SK" dirty="0"/>
          </a:p>
        </p:txBody>
      </p:sp>
      <p:pic>
        <p:nvPicPr>
          <p:cNvPr id="4" name="Picture 5" descr="ind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37112"/>
            <a:ext cx="17340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sk-SK" sz="2800" b="1" dirty="0" smtClean="0">
                <a:latin typeface="Times New Roman" pitchFamily="18" charset="0"/>
              </a:rPr>
              <a:t>1. NAKUPUJTE, ČO CHCETE, KDE CHCETE </a:t>
            </a:r>
            <a:endParaRPr lang="sk-SK" altLang="sk-SK" sz="28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Podľa zákona EÚ máte právo „nakupovať až do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odpadnutia” bez toho, aby ste sa museli starať o platenie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colných poplatkov alebo dodatočnej DPH po návrate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domov. Platí to, či už fyzicky idete nakupovať do inej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Krajiny, </a:t>
            </a:r>
            <a:r>
              <a:rPr lang="sk-SK" altLang="sk-SK" sz="2800" dirty="0" smtClean="0">
                <a:latin typeface="Times New Roman" pitchFamily="18" charset="0"/>
              </a:rPr>
              <a:t>alebo či objednávate tovar cez internet, </a:t>
            </a:r>
            <a:r>
              <a:rPr lang="sk-SK" altLang="sk-SK" sz="2800" dirty="0" smtClean="0">
                <a:latin typeface="Times New Roman" pitchFamily="18" charset="0"/>
              </a:rPr>
              <a:t>poštou alebo telefonicky</a:t>
            </a:r>
            <a:r>
              <a:rPr lang="sk-SK" altLang="sk-SK" sz="2800" dirty="0" smtClean="0">
                <a:latin typeface="Times New Roman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Existuje niekoľko výnimiek, napríklad výrobky ako </a:t>
            </a:r>
          </a:p>
          <a:p>
            <a:pPr eaLnBrk="1" hangingPunct="1">
              <a:buFontTx/>
              <a:buNone/>
            </a:pPr>
            <a:r>
              <a:rPr lang="sk-SK" altLang="sk-SK" sz="2800" u="sng" dirty="0" smtClean="0">
                <a:latin typeface="Times New Roman" pitchFamily="18" charset="0"/>
              </a:rPr>
              <a:t>strelné zbrane alebo morálne urážlivé výrobky. </a:t>
            </a:r>
          </a:p>
        </p:txBody>
      </p:sp>
      <p:pic>
        <p:nvPicPr>
          <p:cNvPr id="4099" name="Picture 5" descr="P012951ca_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63" y="5452242"/>
            <a:ext cx="1600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b="1" dirty="0" smtClean="0">
                <a:latin typeface="Times New Roman" pitchFamily="18" charset="0"/>
              </a:rPr>
              <a:t>2. AK VÝROBOK NEFUNGUJE, POŠLITE HO SPÄŤ </a:t>
            </a:r>
            <a:endParaRPr lang="sk-SK" altLang="sk-SK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Podľa zákona EÚ, ak výrobok, ktorý ste si kúpili, nespĺňa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dohodu, ktorú ste uzatvorili s predajcom v čase kúpy,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môžete ho vrátiť a žiadať opravu alebo výmenu. Alebo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môžete žiadať zníženie ceny pri ďalšej kúpe alebo celkové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vrátenie peňazí. Tento postup sa vzťahuje na dva roky po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tom, čo ste výrobok prevzali. </a:t>
            </a:r>
            <a:r>
              <a:rPr lang="sk-SK" altLang="sk-SK" sz="2800" dirty="0" smtClean="0">
                <a:solidFill>
                  <a:srgbClr val="FF0000"/>
                </a:solidFill>
                <a:latin typeface="Times New Roman" pitchFamily="18" charset="0"/>
              </a:rPr>
              <a:t>Prvých šesť mesiacov po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dirty="0" smtClean="0">
                <a:solidFill>
                  <a:srgbClr val="FF0000"/>
                </a:solidFill>
                <a:latin typeface="Times New Roman" pitchFamily="18" charset="0"/>
              </a:rPr>
              <a:t>prevzatí je povinnosťou predajcu – nie spotrebiteľa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dirty="0" smtClean="0">
                <a:solidFill>
                  <a:srgbClr val="FF0000"/>
                </a:solidFill>
                <a:latin typeface="Times New Roman" pitchFamily="18" charset="0"/>
              </a:rPr>
              <a:t>preukázať, že predaný výrobok spĺňa podmienky predajnej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dirty="0" smtClean="0">
                <a:solidFill>
                  <a:srgbClr val="FF0000"/>
                </a:solidFill>
                <a:latin typeface="Times New Roman" pitchFamily="18" charset="0"/>
              </a:rPr>
              <a:t>zmluvy. </a:t>
            </a:r>
          </a:p>
        </p:txBody>
      </p:sp>
      <p:pic>
        <p:nvPicPr>
          <p:cNvPr id="5123" name="Picture 5" descr="kovacikov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0"/>
            <a:ext cx="28003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3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6400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b="1" dirty="0" smtClean="0">
                <a:latin typeface="Times New Roman" pitchFamily="18" charset="0"/>
              </a:rPr>
              <a:t>3. VYSOKÁ ÚROVEŇ BEZPEČNOSTI PRE POTRAVINY A INÝ SPOTREBNÝ TOVAR </a:t>
            </a:r>
            <a:endParaRPr lang="sk-SK" altLang="sk-SK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dirty="0" smtClean="0">
                <a:latin typeface="Times New Roman" pitchFamily="18" charset="0"/>
              </a:rPr>
              <a:t>Zákony EÚ o bezpečnosti potravín preto stanovujú, ako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dirty="0" smtClean="0">
                <a:latin typeface="Times New Roman" pitchFamily="18" charset="0"/>
              </a:rPr>
              <a:t>farmári vyrábajú potraviny, ako sa potraviny spracúvajú,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dirty="0" smtClean="0">
                <a:latin typeface="Times New Roman" pitchFamily="18" charset="0"/>
              </a:rPr>
              <a:t>aké farbivá a prísady možno používať a ako sa predávajú.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dirty="0" smtClean="0">
                <a:latin typeface="Times New Roman" pitchFamily="18" charset="0"/>
              </a:rPr>
              <a:t>EÚ má tiež zákony stanovujúce bezpečnosť potravín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dirty="0" smtClean="0">
                <a:latin typeface="Times New Roman" pitchFamily="18" charset="0"/>
              </a:rPr>
              <a:t>dovážaných do EÚ od našich obchodných partnerov z iných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dirty="0" smtClean="0">
                <a:latin typeface="Times New Roman" pitchFamily="18" charset="0"/>
              </a:rPr>
              <a:t>častí sveta. Všetky výrobky predávané v EÚ musia byť </a:t>
            </a:r>
          </a:p>
          <a:p>
            <a:pPr>
              <a:buNone/>
            </a:pPr>
            <a:r>
              <a:rPr lang="sk-SK" altLang="sk-SK" dirty="0" smtClean="0">
                <a:latin typeface="Times New Roman" pitchFamily="18" charset="0"/>
              </a:rPr>
              <a:t>bezpečné.</a:t>
            </a:r>
            <a:r>
              <a:rPr lang="sk-SK" altLang="sk-SK" sz="2800" dirty="0" smtClean="0">
                <a:latin typeface="Times New Roman" pitchFamily="18" charset="0"/>
              </a:rPr>
              <a:t> </a:t>
            </a:r>
          </a:p>
          <a:p>
            <a:pPr>
              <a:buNone/>
            </a:pPr>
            <a:r>
              <a:rPr lang="sk-SK" altLang="sk-SK" sz="2000" dirty="0" smtClean="0">
                <a:latin typeface="Times New Roman" pitchFamily="18" charset="0"/>
              </a:rPr>
              <a:t>	Ak </a:t>
            </a:r>
            <a:r>
              <a:rPr lang="sk-SK" altLang="sk-SK" sz="2000" dirty="0">
                <a:latin typeface="Times New Roman" pitchFamily="18" charset="0"/>
              </a:rPr>
              <a:t>spoločnosť </a:t>
            </a:r>
            <a:r>
              <a:rPr lang="sk-SK" altLang="sk-SK" sz="2000" dirty="0" smtClean="0">
                <a:latin typeface="Times New Roman" pitchFamily="18" charset="0"/>
              </a:rPr>
              <a:t>zistí, </a:t>
            </a:r>
            <a:r>
              <a:rPr lang="sk-SK" altLang="sk-SK" sz="2000" dirty="0">
                <a:latin typeface="Times New Roman" pitchFamily="18" charset="0"/>
              </a:rPr>
              <a:t>že na trh umiestnila výrobky, ktoré nie </a:t>
            </a:r>
            <a:r>
              <a:rPr lang="sk-SK" altLang="sk-SK" sz="2000" dirty="0" smtClean="0">
                <a:latin typeface="Times New Roman" pitchFamily="18" charset="0"/>
              </a:rPr>
              <a:t>sú </a:t>
            </a:r>
            <a:r>
              <a:rPr lang="sk-SK" altLang="sk-SK" sz="2000" dirty="0">
                <a:latin typeface="Times New Roman" pitchFamily="18" charset="0"/>
              </a:rPr>
              <a:t>bezpečné, má zákonnú povinnosť informovať úrady v </a:t>
            </a:r>
            <a:r>
              <a:rPr lang="sk-SK" altLang="sk-SK" sz="2000" dirty="0" smtClean="0">
                <a:latin typeface="Times New Roman" pitchFamily="18" charset="0"/>
              </a:rPr>
              <a:t>krajinách </a:t>
            </a:r>
            <a:r>
              <a:rPr lang="sk-SK" altLang="sk-SK" sz="2000" dirty="0">
                <a:latin typeface="Times New Roman" pitchFamily="18" charset="0"/>
              </a:rPr>
              <a:t>EÚ, ktoré </a:t>
            </a:r>
            <a:r>
              <a:rPr lang="sk-SK" altLang="sk-SK" sz="2000" dirty="0" smtClean="0">
                <a:latin typeface="Times New Roman" pitchFamily="18" charset="0"/>
              </a:rPr>
              <a:t>boli poškodené</a:t>
            </a:r>
            <a:r>
              <a:rPr lang="sk-SK" altLang="sk-SK" sz="2000" dirty="0">
                <a:latin typeface="Times New Roman" pitchFamily="18" charset="0"/>
              </a:rPr>
              <a:t>. Ak výrobok p</a:t>
            </a:r>
            <a:r>
              <a:rPr lang="sk-SK" altLang="sk-SK" sz="2000" dirty="0" smtClean="0">
                <a:latin typeface="Times New Roman" pitchFamily="18" charset="0"/>
              </a:rPr>
              <a:t>redstavuje </a:t>
            </a:r>
            <a:r>
              <a:rPr lang="sk-SK" altLang="sk-SK" sz="2000" dirty="0">
                <a:latin typeface="Times New Roman" pitchFamily="18" charset="0"/>
              </a:rPr>
              <a:t>závažné nebezpečenstvo, spoločnosť musí </a:t>
            </a:r>
            <a:r>
              <a:rPr lang="sk-SK" altLang="sk-SK" sz="2000" dirty="0" smtClean="0">
                <a:latin typeface="Times New Roman" pitchFamily="18" charset="0"/>
              </a:rPr>
              <a:t>zabezpečiť </a:t>
            </a:r>
            <a:r>
              <a:rPr lang="sk-SK" altLang="sk-SK" sz="2000" dirty="0">
                <a:latin typeface="Times New Roman" pitchFamily="18" charset="0"/>
              </a:rPr>
              <a:t>jeho stiahnutie z trhu.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sk-SK" sz="2000" dirty="0" smtClean="0"/>
          </a:p>
        </p:txBody>
      </p:sp>
      <p:pic>
        <p:nvPicPr>
          <p:cNvPr id="6147" name="Picture 5" descr="P0415867f_M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90083"/>
            <a:ext cx="2743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ce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28" y="5085184"/>
            <a:ext cx="18954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632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sk-SK" sz="2800" b="1" dirty="0" smtClean="0">
                <a:latin typeface="Times New Roman" pitchFamily="18" charset="0"/>
              </a:rPr>
              <a:t>4. VEDZTE, ČO JETE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Na etikete musia byť uvedené všetky ingrediencie použité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pri výrobe potravinového výrobku s údajmi o farbivách,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konzervačných prísadách, sladidlách a ostatných použitých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chemických prísadách. Tiež GM potraviny.</a:t>
            </a:r>
          </a:p>
          <a:p>
            <a:pPr eaLnBrk="1" hangingPunct="1">
              <a:buFontTx/>
              <a:buNone/>
            </a:pPr>
            <a:endParaRPr lang="sk-SK" altLang="sk-SK" dirty="0" smtClean="0"/>
          </a:p>
        </p:txBody>
      </p:sp>
      <p:pic>
        <p:nvPicPr>
          <p:cNvPr id="1026" name="Picture 2" descr="http://www.uspesne-podnikanie.sk/wp-content/uploads/2015/01/nove-pravidla-pre-oznacenie-potrav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9"/>
            <a:ext cx="6336704" cy="39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839200" cy="6324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b="1" dirty="0" smtClean="0">
                <a:latin typeface="Times New Roman" pitchFamily="18" charset="0"/>
              </a:rPr>
              <a:t>5. ZMLUVY BY MALI BYŤ KOREKTNÉ VOČI SPOTREBITEĽOM </a:t>
            </a:r>
            <a:endParaRPr lang="sk-SK" altLang="sk-SK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Už ste niekedy podpísali zmluvu bez toho, aby ste si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prečítali časti písané malým písmom? EÚ hovorí, že takéto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druhy nekorektných zmluvných podmienok sú zakázané.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Bez ohľadu na to, akú zmluvu podpíšete a bez ohľadu na to,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z akej krajiny ste, zákon EÚ vás chráni pred týmto druhom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zneužitia. </a:t>
            </a:r>
          </a:p>
          <a:p>
            <a:pPr marL="0" indent="0">
              <a:buNone/>
            </a:pPr>
            <a:r>
              <a:rPr lang="sk-SK" sz="2800" dirty="0" smtClean="0"/>
              <a:t>Nekorektné je napr.: </a:t>
            </a:r>
          </a:p>
          <a:p>
            <a:pPr>
              <a:buFont typeface="Wingdings" pitchFamily="2" charset="2"/>
              <a:buChar char="q"/>
            </a:pPr>
            <a:r>
              <a:rPr lang="sk-SK" sz="2800" dirty="0" smtClean="0"/>
              <a:t>že </a:t>
            </a:r>
            <a:r>
              <a:rPr lang="sk-SK" sz="2800" dirty="0"/>
              <a:t>nemáte nárok </a:t>
            </a:r>
            <a:r>
              <a:rPr lang="sk-SK" sz="2800" dirty="0" smtClean="0"/>
              <a:t>na vrátenie </a:t>
            </a:r>
            <a:r>
              <a:rPr lang="sk-SK" sz="2800" dirty="0"/>
              <a:t>zálohy, ktorú ste práve zaplatili, a </a:t>
            </a:r>
            <a:r>
              <a:rPr lang="sk-SK" sz="2800" dirty="0" smtClean="0"/>
              <a:t>to </a:t>
            </a:r>
            <a:r>
              <a:rPr lang="pl-PL" sz="2800" dirty="0" smtClean="0"/>
              <a:t>dokonca </a:t>
            </a:r>
            <a:r>
              <a:rPr lang="pl-PL" sz="2800" dirty="0"/>
              <a:t>ani vtedy, ak spoločnosť </a:t>
            </a:r>
            <a:r>
              <a:rPr lang="pl-PL" sz="2800" dirty="0" smtClean="0"/>
              <a:t>neplní </a:t>
            </a:r>
            <a:r>
              <a:rPr lang="sk-SK" sz="2800" dirty="0" smtClean="0"/>
              <a:t>svoje </a:t>
            </a:r>
            <a:r>
              <a:rPr lang="sk-SK" sz="2800" dirty="0"/>
              <a:t>zmluvné </a:t>
            </a:r>
            <a:r>
              <a:rPr lang="sk-SK" sz="2800" dirty="0" smtClean="0"/>
              <a:t>povinnosti</a:t>
            </a:r>
          </a:p>
          <a:p>
            <a:pPr>
              <a:buFont typeface="Wingdings" pitchFamily="2" charset="2"/>
              <a:buChar char="q"/>
            </a:pPr>
            <a:r>
              <a:rPr lang="sk-SK" sz="2800" dirty="0" smtClean="0"/>
              <a:t> </a:t>
            </a:r>
            <a:r>
              <a:rPr lang="sk-SK" sz="2800" dirty="0"/>
              <a:t>že zmluvu nemôžete </a:t>
            </a:r>
            <a:r>
              <a:rPr lang="sk-SK" sz="2800" dirty="0" smtClean="0"/>
              <a:t>vypovedať, ak </a:t>
            </a:r>
            <a:r>
              <a:rPr lang="sk-SK" sz="2800" dirty="0"/>
              <a:t>spoločnosti ako náhradu </a:t>
            </a:r>
            <a:r>
              <a:rPr lang="sk-SK" sz="2800" dirty="0" smtClean="0"/>
              <a:t>nezaplatíte prehnanú sumu</a:t>
            </a:r>
            <a:endParaRPr lang="sk-SK" altLang="sk-SK" sz="2800" dirty="0" smtClean="0">
              <a:latin typeface="Times New Roman" pitchFamily="18" charset="0"/>
            </a:endParaRPr>
          </a:p>
        </p:txBody>
      </p:sp>
      <p:pic>
        <p:nvPicPr>
          <p:cNvPr id="8195" name="Picture 5" descr="9d752e98d0cbc889dc6515916dbf0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4800"/>
            <a:ext cx="1000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5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763000" cy="6248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sk-SK" altLang="sk-SK" sz="2800" b="1" dirty="0">
                <a:latin typeface="Times New Roman" pitchFamily="18" charset="0"/>
              </a:rPr>
              <a:t>6. SPOTREBITELIA NIEKEDY MÔŽU ZMENIŤ NÁZOR </a:t>
            </a:r>
            <a:endParaRPr lang="sk-SK" altLang="sk-SK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sk-SK" altLang="sk-SK" sz="2800" dirty="0">
                <a:latin typeface="Times New Roman" pitchFamily="18" charset="0"/>
              </a:rPr>
              <a:t>Zákon EÚ vás chráni pred podomovým predajom. Podľa </a:t>
            </a:r>
          </a:p>
          <a:p>
            <a:pPr>
              <a:lnSpc>
                <a:spcPct val="90000"/>
              </a:lnSpc>
              <a:buNone/>
            </a:pPr>
            <a:r>
              <a:rPr lang="sk-SK" altLang="sk-SK" sz="2800" dirty="0">
                <a:latin typeface="Times New Roman" pitchFamily="18" charset="0"/>
              </a:rPr>
              <a:t>všeobecnej zásady môžete takúto zmluvu zrušiť do siedmich </a:t>
            </a:r>
          </a:p>
          <a:p>
            <a:pPr>
              <a:lnSpc>
                <a:spcPct val="90000"/>
              </a:lnSpc>
              <a:buNone/>
            </a:pPr>
            <a:r>
              <a:rPr lang="sk-SK" altLang="sk-SK" sz="2800" dirty="0">
                <a:latin typeface="Times New Roman" pitchFamily="18" charset="0"/>
              </a:rPr>
              <a:t>dní. </a:t>
            </a:r>
            <a:endParaRPr lang="sk-SK" altLang="sk-SK" sz="28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solidFill>
                  <a:srgbClr val="FF0000"/>
                </a:solidFill>
                <a:latin typeface="Times New Roman" pitchFamily="18" charset="0"/>
              </a:rPr>
              <a:t>Avšak, existuje niekoľko </a:t>
            </a:r>
            <a:r>
              <a:rPr lang="sk-SK" altLang="sk-SK" sz="2800" dirty="0" smtClean="0">
                <a:solidFill>
                  <a:srgbClr val="FF0000"/>
                </a:solidFill>
                <a:latin typeface="Times New Roman" pitchFamily="18" charset="0"/>
              </a:rPr>
              <a:t>výnimiek - napríklad </a:t>
            </a:r>
            <a:r>
              <a:rPr lang="sk-SK" altLang="sk-SK" sz="2800" dirty="0" smtClean="0">
                <a:solidFill>
                  <a:srgbClr val="FF0000"/>
                </a:solidFill>
                <a:latin typeface="Times New Roman" pitchFamily="18" charset="0"/>
              </a:rPr>
              <a:t>poistné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solidFill>
                  <a:srgbClr val="FF0000"/>
                </a:solidFill>
                <a:latin typeface="Times New Roman" pitchFamily="18" charset="0"/>
              </a:rPr>
              <a:t>zmluvy a nákup, ktorý stojí menej ako 60 €.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Zákon EÚ vás tiež chráni ako spotrebiteľa, keď nakupujete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prostredníctvom zásielkovej služby, internetu alebo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telefonických spoločností a iných „vzdialených predajcov”.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Ak kúpite výrobok alebo službu z web stránky, zásielkou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alebo prostredníctvom </a:t>
            </a:r>
            <a:r>
              <a:rPr lang="sk-SK" altLang="sk-SK" sz="2800" dirty="0" err="1" smtClean="0">
                <a:latin typeface="Times New Roman" pitchFamily="18" charset="0"/>
              </a:rPr>
              <a:t>teleshoppingovej</a:t>
            </a:r>
            <a:r>
              <a:rPr lang="sk-SK" altLang="sk-SK" sz="2800" dirty="0" smtClean="0">
                <a:latin typeface="Times New Roman" pitchFamily="18" charset="0"/>
              </a:rPr>
              <a:t> spoločnosti,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môžete zmluvu zrušiť bez uvedenia dôvodu </a:t>
            </a:r>
            <a:r>
              <a:rPr lang="sk-SK" altLang="sk-SK" sz="2800" u="sng" dirty="0" smtClean="0">
                <a:latin typeface="Times New Roman" pitchFamily="18" charset="0"/>
              </a:rPr>
              <a:t>do siedmich </a:t>
            </a:r>
          </a:p>
          <a:p>
            <a:pPr eaLnBrk="1" hangingPunct="1">
              <a:buFontTx/>
              <a:buNone/>
            </a:pPr>
            <a:r>
              <a:rPr lang="sk-SK" altLang="sk-SK" sz="2800" u="sng" dirty="0" smtClean="0">
                <a:latin typeface="Times New Roman" pitchFamily="18" charset="0"/>
              </a:rPr>
              <a:t>dní</a:t>
            </a:r>
            <a:r>
              <a:rPr lang="sk-SK" altLang="sk-SK" sz="2800" dirty="0" smtClean="0">
                <a:latin typeface="Times New Roman" pitchFamily="18" charset="0"/>
              </a:rPr>
              <a:t>. Pri niektorých finančných službách máte na zrušenie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zmluvy štrnásť pracovných dní.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  </a:t>
            </a:r>
          </a:p>
        </p:txBody>
      </p:sp>
      <p:pic>
        <p:nvPicPr>
          <p:cNvPr id="9219" name="Picture 5" descr="zena-muz-dom-planovanie-byvanie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06712"/>
            <a:ext cx="2440360" cy="1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686800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sk-SK" sz="2800" b="1" dirty="0" smtClean="0">
                <a:latin typeface="Times New Roman" pitchFamily="18" charset="0"/>
              </a:rPr>
              <a:t>7. ZJEDNODUŠENIE POROVNÁVANIA CIEN </a:t>
            </a:r>
            <a:endParaRPr lang="sk-SK" altLang="sk-SK" sz="28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Zákon EÚ vyžaduje od supermarketov, aby uvádzali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„jednotkovú cenu” výrobkov – koľko stojí kilo alebo liter –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aby sa ľahšie rozhodovalo, ktorý sa cenovo najlepšie oplatí.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Zákon EÚ tiež vyžaduje od finančných spoločností, aby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vám poskytli určité informácie štandardným spôsobom.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Napríklad, pôžičkové spoločnosti alebo úverové </a:t>
            </a:r>
          </a:p>
          <a:p>
            <a:pPr eaLnBrk="1" hangingPunct="1"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spoločnosti vám musia povedať RPMN, ktorú budete musieť platiť –nie len mesačné splátky a úrok.     </a:t>
            </a:r>
          </a:p>
        </p:txBody>
      </p:sp>
      <p:pic>
        <p:nvPicPr>
          <p:cNvPr id="10243" name="Picture 5" descr="54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29200"/>
            <a:ext cx="1905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7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u="sng" dirty="0"/>
              <a:t>Definícia spotrebiteľa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sk-SK" altLang="sk-SK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sk-SK" altLang="sk-SK" dirty="0" smtClean="0"/>
              <a:t>Každý </a:t>
            </a:r>
            <a:r>
              <a:rPr lang="sk-SK" altLang="sk-SK" dirty="0"/>
              <a:t>z nás je spotrebiteľ </a:t>
            </a:r>
            <a:endParaRPr lang="sk-SK" altLang="sk-SK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sk-SK" dirty="0"/>
              <a:t>S</a:t>
            </a:r>
            <a:r>
              <a:rPr lang="sk-SK" dirty="0" smtClean="0"/>
              <a:t>potrebiteľom je fyzická </a:t>
            </a:r>
            <a:r>
              <a:rPr lang="sk-SK" dirty="0"/>
              <a:t>osoba alebo právnická osoba, ktorá nakupuje výrobky alebo používa služby pre osobnú potrebu alebo pre potrebu príslušníkov svojej </a:t>
            </a:r>
            <a:r>
              <a:rPr lang="sk-SK" dirty="0" smtClean="0"/>
              <a:t>domácnosti </a:t>
            </a:r>
            <a:endParaRPr lang="sk-SK" altLang="sk-SK" dirty="0"/>
          </a:p>
          <a:p>
            <a:pPr>
              <a:buFont typeface="Wingdings" pitchFamily="2" charset="2"/>
              <a:buChar char="q"/>
              <a:defRPr/>
            </a:pPr>
            <a:r>
              <a:rPr lang="sk-SK" altLang="sk-SK" dirty="0"/>
              <a:t>Spotrebitelia = najväčšia ekonomická skupina</a:t>
            </a:r>
          </a:p>
          <a:p>
            <a:pPr>
              <a:buFont typeface="Wingdings" pitchFamily="2" charset="2"/>
              <a:buChar char="q"/>
              <a:defRPr/>
            </a:pPr>
            <a:endParaRPr lang="sk-SK" altLang="sk-SK" dirty="0"/>
          </a:p>
          <a:p>
            <a:endParaRPr lang="sk-SK" dirty="0"/>
          </a:p>
        </p:txBody>
      </p:sp>
      <p:pic>
        <p:nvPicPr>
          <p:cNvPr id="4" name="Picture 5" descr="online-nakupovanie-cez-internet_2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2484337" cy="212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1846143" cy="239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7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2800" b="1" smtClean="0">
                <a:latin typeface="Times New Roman" pitchFamily="18" charset="0"/>
              </a:rPr>
              <a:t>8. SPOTREBITEĽOV NEMOŽNO ZAVÁDZAŤ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2800" smtClean="0">
                <a:latin typeface="Times New Roman" pitchFamily="18" charset="0"/>
              </a:rPr>
              <a:t>Podľa zákona EÚ je reklama, ktorá zavádza alebo klame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2800" smtClean="0">
                <a:latin typeface="Times New Roman" pitchFamily="18" charset="0"/>
              </a:rPr>
              <a:t>spotrebiteľov, zakázaná. Navyše, keď obchodujete 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2800" smtClean="0">
                <a:latin typeface="Times New Roman" pitchFamily="18" charset="0"/>
              </a:rPr>
              <a:t>teleshopmi, zásielkovými alebo on-line predajcami musia 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2800" smtClean="0">
                <a:latin typeface="Times New Roman" pitchFamily="18" charset="0"/>
              </a:rPr>
              <a:t>vám byť otvorení a čestní. Zákon EÚ od nich vyžaduje, aby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2800" smtClean="0">
                <a:latin typeface="Times New Roman" pitchFamily="18" charset="0"/>
              </a:rPr>
              <a:t>vám poskytli všetky údaje o tom, kto sú, čo predávajú,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2800" smtClean="0">
                <a:latin typeface="Times New Roman" pitchFamily="18" charset="0"/>
              </a:rPr>
              <a:t>koľko to stojí (vrátane daní a zásielkových poplatkov) a ako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2800" smtClean="0">
                <a:latin typeface="Times New Roman" pitchFamily="18" charset="0"/>
              </a:rPr>
              <a:t>dlho im bude trvať dodávka.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2800" smtClean="0">
                <a:latin typeface="Times New Roman" pitchFamily="18" charset="0"/>
              </a:rPr>
              <a:t>Pôžičkové a úverové spoločnosti vám podľa zákona EÚ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2800" smtClean="0">
                <a:latin typeface="Times New Roman" pitchFamily="18" charset="0"/>
              </a:rPr>
              <a:t>musia písomne poskytnúť všetky detaily akejkoľvek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2800" smtClean="0">
                <a:latin typeface="Times New Roman" pitchFamily="18" charset="0"/>
              </a:rPr>
              <a:t>dohody o úvere, ktorú s nimi uzavriete. Musia obsahovať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2800" smtClean="0">
                <a:latin typeface="Times New Roman" pitchFamily="18" charset="0"/>
              </a:rPr>
              <a:t>informácie týkajúce sa výšky úroku, dĺžky trvania dohody 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2800" smtClean="0">
                <a:latin typeface="Times New Roman" pitchFamily="18" charset="0"/>
              </a:rPr>
              <a:t>jej zrušenia.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2800" smtClean="0">
                <a:latin typeface="Times New Roman" pitchFamily="18" charset="0"/>
              </a:rPr>
              <a:t>  </a:t>
            </a:r>
          </a:p>
        </p:txBody>
      </p:sp>
      <p:pic>
        <p:nvPicPr>
          <p:cNvPr id="11267" name="Picture 5" descr="ASUS-P50I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17145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087816" cy="632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2800" b="1" dirty="0" smtClean="0">
                <a:latin typeface="Times New Roman" pitchFamily="18" charset="0"/>
              </a:rPr>
              <a:t>9. OCHRANA POČAS DOVOLENKY </a:t>
            </a:r>
            <a:endParaRPr lang="sk-SK" altLang="sk-SK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dirty="0" smtClean="0">
                <a:latin typeface="Times New Roman" pitchFamily="18" charset="0"/>
              </a:rPr>
              <a:t>	Cestovné kancelárie musia mať uzavreté dohody, že vás dopravia domov v prípade, že vyhlásia bankrot, kým ste na dovolenke.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altLang="sk-SK" dirty="0">
                <a:latin typeface="Times New Roman" pitchFamily="18" charset="0"/>
              </a:rPr>
              <a:t> </a:t>
            </a:r>
            <a:r>
              <a:rPr lang="sk-SK" altLang="sk-SK" dirty="0" smtClean="0">
                <a:latin typeface="Times New Roman" pitchFamily="18" charset="0"/>
              </a:rPr>
              <a:t>  	Musia vám tiež ponúknuť náhradu, ak vaša dovolenka nezodpovedá tomu, čo sa sľubovalo v ich katalógu.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altLang="sk-SK" dirty="0">
                <a:latin typeface="Times New Roman" pitchFamily="18" charset="0"/>
              </a:rPr>
              <a:t>	</a:t>
            </a:r>
            <a:r>
              <a:rPr lang="sk-SK" altLang="sk-SK" dirty="0" smtClean="0">
                <a:latin typeface="Times New Roman" pitchFamily="18" charset="0"/>
              </a:rPr>
              <a:t>Ak sa cestovná kancelária snaží zvýšiť cenu dovolenky alebo zmeniť rekreačné stredisko bez vášho súhlasu, podľa zákona EÚ máte právo zrušiť rezerváciu. </a:t>
            </a:r>
          </a:p>
          <a:p>
            <a:pPr>
              <a:buNone/>
            </a:pPr>
            <a:r>
              <a:rPr lang="sk-SK" altLang="sk-SK" dirty="0" smtClean="0">
                <a:latin typeface="Times New Roman" pitchFamily="18" charset="0"/>
              </a:rPr>
              <a:t>   	Ak prídete na letisko a zistíte, že nemôžete nastúpiť na svoj let, pretože letecká spoločnosť alebo cestovná kancelária</a:t>
            </a:r>
            <a:r>
              <a:rPr lang="sk-SK" altLang="sk-SK" dirty="0">
                <a:latin typeface="Times New Roman" pitchFamily="18" charset="0"/>
              </a:rPr>
              <a:t> rezervovala viac miest, než je k dispozícii, zákon </a:t>
            </a:r>
            <a:r>
              <a:rPr lang="sk-SK" altLang="sk-SK" dirty="0" smtClean="0">
                <a:latin typeface="Times New Roman" pitchFamily="18" charset="0"/>
              </a:rPr>
              <a:t>EÚ </a:t>
            </a:r>
            <a:r>
              <a:rPr lang="sk-SK" altLang="sk-SK" dirty="0">
                <a:latin typeface="Times New Roman" pitchFamily="18" charset="0"/>
              </a:rPr>
              <a:t>vám dáva právo na náhradu. </a:t>
            </a:r>
          </a:p>
          <a:p>
            <a:pPr>
              <a:buNone/>
            </a:pPr>
            <a:r>
              <a:rPr lang="sk-SK" altLang="sk-SK" dirty="0" smtClean="0">
                <a:latin typeface="Times New Roman" pitchFamily="18" charset="0"/>
              </a:rPr>
              <a:t>	Ak </a:t>
            </a:r>
            <a:r>
              <a:rPr lang="sk-SK" altLang="sk-SK" dirty="0">
                <a:latin typeface="Times New Roman" pitchFamily="18" charset="0"/>
              </a:rPr>
              <a:t>váš veterinár vydal </a:t>
            </a:r>
            <a:r>
              <a:rPr lang="sk-SK" altLang="sk-SK" dirty="0" smtClean="0">
                <a:latin typeface="Times New Roman" pitchFamily="18" charset="0"/>
              </a:rPr>
              <a:t>vašej mačke</a:t>
            </a:r>
            <a:r>
              <a:rPr lang="sk-SK" altLang="sk-SK" dirty="0">
                <a:latin typeface="Times New Roman" pitchFamily="18" charset="0"/>
              </a:rPr>
              <a:t>, psovi nový </a:t>
            </a:r>
            <a:endParaRPr lang="sk-SK" altLang="sk-SK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sk-SK" altLang="sk-SK" dirty="0" smtClean="0">
                <a:latin typeface="Times New Roman" pitchFamily="18" charset="0"/>
              </a:rPr>
              <a:t>	„</a:t>
            </a:r>
            <a:r>
              <a:rPr lang="sk-SK" altLang="sk-SK" dirty="0">
                <a:latin typeface="Times New Roman" pitchFamily="18" charset="0"/>
              </a:rPr>
              <a:t>zvierací pas”, môže s </a:t>
            </a:r>
            <a:r>
              <a:rPr lang="sk-SK" altLang="sk-SK" dirty="0" smtClean="0">
                <a:latin typeface="Times New Roman" pitchFamily="18" charset="0"/>
              </a:rPr>
              <a:t>vami </a:t>
            </a:r>
            <a:r>
              <a:rPr lang="sk-SK" altLang="sk-SK" dirty="0">
                <a:latin typeface="Times New Roman" pitchFamily="18" charset="0"/>
              </a:rPr>
              <a:t>cestovať do </a:t>
            </a:r>
            <a:r>
              <a:rPr lang="sk-SK" altLang="sk-SK" dirty="0" smtClean="0">
                <a:latin typeface="Times New Roman" pitchFamily="18" charset="0"/>
              </a:rPr>
              <a:t>ktorejkoľvek </a:t>
            </a:r>
            <a:endParaRPr lang="sk-SK" altLang="sk-SK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sk-SK" altLang="sk-SK" dirty="0" smtClean="0">
                <a:latin typeface="Times New Roman" pitchFamily="18" charset="0"/>
              </a:rPr>
              <a:t>	krajiny EÚ.</a:t>
            </a:r>
          </a:p>
        </p:txBody>
      </p:sp>
      <p:pic>
        <p:nvPicPr>
          <p:cNvPr id="3" name="Picture 6" descr="bernsky-salasnicky-pes_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4869160"/>
            <a:ext cx="1481799" cy="164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7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375848" cy="6324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k-SK" altLang="sk-SK" b="1" dirty="0" smtClean="0">
                <a:latin typeface="Times New Roman" pitchFamily="18" charset="0"/>
              </a:rPr>
              <a:t>10. ÚČINNÁ </a:t>
            </a:r>
            <a:r>
              <a:rPr lang="sk-SK" altLang="sk-SK" b="1" dirty="0">
                <a:latin typeface="Times New Roman" pitchFamily="18" charset="0"/>
              </a:rPr>
              <a:t>NÁHRADA ŠKODY PRI </a:t>
            </a:r>
            <a:r>
              <a:rPr lang="sk-SK" altLang="sk-SK" b="1" dirty="0" smtClean="0">
                <a:latin typeface="Times New Roman" pitchFamily="18" charset="0"/>
              </a:rPr>
              <a:t>CEZHRANIČNÝCH    SPOROCH </a:t>
            </a:r>
            <a:endParaRPr lang="sk-SK" altLang="sk-SK" b="1" dirty="0">
              <a:latin typeface="Times New Roman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sk-SK" altLang="sk-SK" sz="2800" dirty="0">
                <a:latin typeface="Times New Roman" pitchFamily="18" charset="0"/>
              </a:rPr>
              <a:t>EÚ sponzoruje množstvo sietí, ktoré môžu spotrebiteľom</a:t>
            </a:r>
          </a:p>
          <a:p>
            <a:pPr algn="just">
              <a:lnSpc>
                <a:spcPct val="110000"/>
              </a:lnSpc>
              <a:buNone/>
            </a:pPr>
            <a:r>
              <a:rPr lang="sk-SK" altLang="sk-SK" sz="2800" dirty="0">
                <a:latin typeface="Times New Roman" pitchFamily="18" charset="0"/>
              </a:rPr>
              <a:t>poskytnúť radu a podporu pri podávaní sťažností proti </a:t>
            </a:r>
          </a:p>
          <a:p>
            <a:pPr algn="just">
              <a:lnSpc>
                <a:spcPct val="110000"/>
              </a:lnSpc>
              <a:buNone/>
            </a:pPr>
            <a:r>
              <a:rPr lang="sk-SK" altLang="sk-SK" sz="2800" dirty="0">
                <a:latin typeface="Times New Roman" pitchFamily="18" charset="0"/>
              </a:rPr>
              <a:t>obchodníkom v iných krajinách EÚ. </a:t>
            </a:r>
            <a:r>
              <a:rPr lang="sk-SK" altLang="sk-SK" sz="2800" dirty="0" smtClean="0">
                <a:latin typeface="Times New Roman" pitchFamily="18" charset="0"/>
              </a:rPr>
              <a:t>Vo všetkých</a:t>
            </a:r>
          </a:p>
          <a:p>
            <a:pPr algn="just">
              <a:lnSpc>
                <a:spcPct val="110000"/>
              </a:lnSpc>
              <a:buNone/>
            </a:pPr>
            <a:r>
              <a:rPr lang="sk-SK" altLang="sk-SK" sz="2800" dirty="0" smtClean="0">
                <a:latin typeface="Times New Roman" pitchFamily="18" charset="0"/>
              </a:rPr>
              <a:t>členských </a:t>
            </a:r>
            <a:r>
              <a:rPr lang="sk-SK" altLang="sk-SK" sz="2800" dirty="0">
                <a:latin typeface="Times New Roman" pitchFamily="18" charset="0"/>
              </a:rPr>
              <a:t>štátov EÚ môžu občania získať radu </a:t>
            </a:r>
            <a:r>
              <a:rPr lang="sk-SK" altLang="sk-SK" sz="2800" dirty="0" smtClean="0">
                <a:latin typeface="Times New Roman" pitchFamily="18" charset="0"/>
              </a:rPr>
              <a:t>v úradnom </a:t>
            </a:r>
            <a:endParaRPr lang="sk-SK" altLang="sk-SK" sz="2800" dirty="0">
              <a:latin typeface="Times New Roman" pitchFamily="18" charset="0"/>
            </a:endParaRP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jazyku danej krajiny, ak zavolajú na bezplatnú* informačnú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sk-SK" altLang="sk-SK" sz="2800" dirty="0" smtClean="0">
                <a:latin typeface="Times New Roman" pitchFamily="18" charset="0"/>
              </a:rPr>
              <a:t>službu komisie „Európa Priamo”:   </a:t>
            </a:r>
            <a:r>
              <a:rPr lang="sk-SK" altLang="sk-SK" sz="2800" dirty="0" smtClean="0">
                <a:solidFill>
                  <a:srgbClr val="FF6600"/>
                </a:solidFill>
                <a:latin typeface="Times New Roman" pitchFamily="18" charset="0"/>
              </a:rPr>
              <a:t>00 800 6 7 8 9 10 11</a:t>
            </a:r>
            <a:r>
              <a:rPr lang="sk-SK" altLang="sk-SK" sz="2800" dirty="0" smtClean="0">
                <a:latin typeface="Times New Roman" pitchFamily="18" charset="0"/>
              </a:rPr>
              <a:t> 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endParaRPr lang="sk-SK" altLang="sk-SK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200" dirty="0" smtClean="0">
                <a:latin typeface="Times New Roman" pitchFamily="18" charset="0"/>
              </a:rPr>
              <a:t>Táto služba je bezplatná pre všetky bežné telefónne linky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200" dirty="0" smtClean="0">
                <a:latin typeface="Times New Roman" pitchFamily="18" charset="0"/>
              </a:rPr>
              <a:t>vo všetkých členských štátoch EÚ. Avšak, niektorí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200" dirty="0" smtClean="0">
                <a:latin typeface="Times New Roman" pitchFamily="18" charset="0"/>
              </a:rPr>
              <a:t>mobilní operátori nepovoľujú prístup na bezplatné čísla</a:t>
            </a:r>
            <a:r>
              <a:rPr lang="sk-SK" altLang="sk-SK" sz="2200" dirty="0" smtClean="0"/>
              <a:t>.</a:t>
            </a:r>
            <a:br>
              <a:rPr lang="sk-SK" altLang="sk-SK" sz="2200" dirty="0" smtClean="0"/>
            </a:br>
            <a:r>
              <a:rPr lang="sk-SK" altLang="sk-SK" sz="2200" dirty="0"/>
              <a:t> </a:t>
            </a:r>
            <a:endParaRPr lang="sk-SK" altLang="sk-SK" sz="2200" dirty="0" smtClean="0"/>
          </a:p>
        </p:txBody>
      </p:sp>
      <p:pic>
        <p:nvPicPr>
          <p:cNvPr id="14339" name="Picture 5" descr="more-pri-tulum-a-leguan-brn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61847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2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Užitočné internetové stránky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200" u="sng" dirty="0">
                <a:hlinkClick r:id="rId2"/>
              </a:rPr>
              <a:t>http://www.spotrebitelskecentrum.sk/spotrebitelske-centrum/?utm_source=spotrebitelskecentrum.sk&amp;utm_medium=hlavnemenu&amp;utm_content=spotrebitelskecentrum.sk&amp;utm_campaign=spotrebitelskecentrum.sk</a:t>
            </a:r>
            <a:endParaRPr lang="sk-SK" sz="2200" dirty="0"/>
          </a:p>
          <a:p>
            <a:pPr marL="0" indent="0">
              <a:buNone/>
            </a:pPr>
            <a:endParaRPr lang="sk-SK" sz="2200" dirty="0"/>
          </a:p>
          <a:p>
            <a:r>
              <a:rPr lang="sk-SK" sz="2200" u="sng" dirty="0">
                <a:hlinkClick r:id="rId3"/>
              </a:rPr>
              <a:t>http://www.soi.sk/sk/Podavanie-podnetov-staznosti-navrhov-a-ziadosti.soi</a:t>
            </a:r>
            <a:endParaRPr lang="sk-SK" sz="2200" dirty="0"/>
          </a:p>
          <a:p>
            <a:pPr marL="0" indent="0">
              <a:buNone/>
            </a:pPr>
            <a:endParaRPr lang="sk-SK" sz="2200" dirty="0"/>
          </a:p>
          <a:p>
            <a:r>
              <a:rPr lang="sk-SK" sz="2200" u="sng" dirty="0">
                <a:hlinkClick r:id="rId4"/>
              </a:rPr>
              <a:t>https://nakupujbezpecne.sk/certifikacia-e-shopov/zoznam-certifikovanych-e-shopov</a:t>
            </a:r>
            <a:endParaRPr lang="sk-SK" sz="2200" dirty="0"/>
          </a:p>
          <a:p>
            <a:pPr marL="0" indent="0">
              <a:buNone/>
            </a:pPr>
            <a:endParaRPr lang="sk-SK" sz="2200" dirty="0"/>
          </a:p>
          <a:p>
            <a:r>
              <a:rPr lang="sk-SK" sz="2200" u="sng" dirty="0">
                <a:hlinkClick r:id="rId5"/>
              </a:rPr>
              <a:t>http://www.zss.sk/ochrana-spotrebitela</a:t>
            </a:r>
            <a:endParaRPr lang="sk-SK" sz="22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4757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Ďakujeme za pozornosť</a:t>
            </a:r>
            <a:endParaRPr lang="sk-SK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23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sk-SK" dirty="0" smtClean="0"/>
              <a:t>Práva spotrebiteľa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19256" cy="5421216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buFont typeface="Wingdings 2" pitchFamily="18" charset="2"/>
              <a:buNone/>
            </a:pPr>
            <a:r>
              <a:rPr lang="sk-SK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Najdôležitejšie práva </a:t>
            </a:r>
            <a:r>
              <a:rPr lang="sk-SK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sú zahrnuté </a:t>
            </a:r>
            <a:r>
              <a:rPr lang="sk-SK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troch skupín otázok:</a:t>
            </a:r>
          </a:p>
          <a:p>
            <a:pPr marL="0" indent="0">
              <a:buNone/>
            </a:pPr>
            <a:r>
              <a:rPr lang="sk-SK" sz="29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Čo nás zaujíma pri kúpe tovaru?</a:t>
            </a:r>
          </a:p>
          <a:p>
            <a:pPr marL="0" indent="0">
              <a:buNone/>
            </a:pPr>
            <a:r>
              <a:rPr lang="sk-SK" sz="29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Čo </a:t>
            </a:r>
            <a:r>
              <a:rPr lang="sk-SK" sz="29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musíme vedieť pri reklamácii výrobkov?</a:t>
            </a:r>
          </a:p>
          <a:p>
            <a:pPr marL="0" indent="0">
              <a:buNone/>
            </a:pPr>
            <a:r>
              <a:rPr lang="sk-SK" sz="29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Na koho sa ako </a:t>
            </a:r>
            <a:r>
              <a:rPr lang="sk-SK" sz="29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spotrebitelia </a:t>
            </a:r>
            <a:r>
              <a:rPr lang="sk-SK" sz="29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môžeme obrátiť</a:t>
            </a:r>
            <a:r>
              <a:rPr lang="sk-SK" sz="29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sk-SK" sz="3200" dirty="0"/>
              <a:t>Práva spotrebiteľov</a:t>
            </a:r>
            <a:endParaRPr lang="sk-SK" sz="29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dirty="0"/>
              <a:t>právo na uspokojovanie základných potrieb,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právo na bezpečnosť,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právo byť informovaný,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právo na voľbu,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právo obhajovať svoje záujmy,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právo na nápravu,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právo na spotrebiteľské vzdelávanie,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právo na zdravé životné prostredie.</a:t>
            </a:r>
          </a:p>
          <a:p>
            <a:endParaRPr lang="sk-SK" dirty="0"/>
          </a:p>
          <a:p>
            <a:pPr marL="533400" indent="-533400">
              <a:buFont typeface="Wingdings" pitchFamily="2" charset="2"/>
              <a:buAutoNum type="arabicPeriod"/>
            </a:pPr>
            <a:endParaRPr lang="sk-SK" dirty="0">
              <a:solidFill>
                <a:schemeClr val="accent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51" y="3656037"/>
            <a:ext cx="2172188" cy="27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0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Povinnosti spotrebiteľa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b="1" dirty="0"/>
              <a:t>skontrolovať </a:t>
            </a:r>
            <a:r>
              <a:rPr lang="sk-SK" dirty="0"/>
              <a:t>si tovar alebo službu pred prevzatím a zaplatením,</a:t>
            </a:r>
          </a:p>
          <a:p>
            <a:pPr>
              <a:buFont typeface="Wingdings" pitchFamily="2" charset="2"/>
              <a:buChar char="q"/>
            </a:pPr>
            <a:r>
              <a:rPr lang="sk-SK" b="1" dirty="0"/>
              <a:t>používať </a:t>
            </a:r>
            <a:r>
              <a:rPr lang="sk-SK" dirty="0"/>
              <a:t>výrobok alebo službu v </a:t>
            </a:r>
            <a:r>
              <a:rPr lang="sk-SK" b="1" dirty="0"/>
              <a:t>súlade s účelom</a:t>
            </a:r>
            <a:r>
              <a:rPr lang="sk-SK" dirty="0"/>
              <a:t> používania, v súlade s návodom na použitie,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v prípade zistenia </a:t>
            </a:r>
            <a:r>
              <a:rPr lang="sk-SK" dirty="0" err="1"/>
              <a:t>vady</a:t>
            </a:r>
            <a:r>
              <a:rPr lang="sk-SK" dirty="0"/>
              <a:t>, nedostatku na výrobku alebo v poskytovanej službe včas a bezodkladne uplatniť </a:t>
            </a:r>
            <a:r>
              <a:rPr lang="sk-SK" b="1" dirty="0"/>
              <a:t>reklamáciu,</a:t>
            </a:r>
            <a:endParaRPr lang="sk-SK" dirty="0"/>
          </a:p>
          <a:p>
            <a:pPr>
              <a:buFont typeface="Wingdings" pitchFamily="2" charset="2"/>
              <a:buChar char="q"/>
            </a:pPr>
            <a:r>
              <a:rPr lang="sk-SK" dirty="0"/>
              <a:t>uhrádzať svoje </a:t>
            </a:r>
            <a:r>
              <a:rPr lang="sk-SK" b="1" dirty="0"/>
              <a:t>záväzky </a:t>
            </a:r>
            <a:r>
              <a:rPr lang="sk-SK" dirty="0"/>
              <a:t>riadne a načas.</a:t>
            </a:r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958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31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281615" cy="11521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u="sng" dirty="0">
                <a:solidFill>
                  <a:schemeClr val="tx2">
                    <a:satMod val="130000"/>
                  </a:schemeClr>
                </a:solidFill>
              </a:rPr>
              <a:t>Čo nás zaujíma pri kúpe tovaru ?</a:t>
            </a:r>
            <a:endParaRPr lang="cs-CZ" sz="3600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88840"/>
            <a:ext cx="8136011" cy="451581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sk-SK" sz="3200" dirty="0" smtClean="0"/>
              <a:t>cena tovaru </a:t>
            </a:r>
          </a:p>
          <a:p>
            <a:pPr>
              <a:buFont typeface="Wingdings" pitchFamily="2" charset="2"/>
              <a:buChar char="q"/>
            </a:pPr>
            <a:endParaRPr lang="sk-SK" sz="3200" dirty="0" smtClean="0"/>
          </a:p>
          <a:p>
            <a:pPr>
              <a:buFont typeface="Wingdings" pitchFamily="2" charset="2"/>
              <a:buChar char="q"/>
            </a:pPr>
            <a:r>
              <a:rPr lang="sk-SK" sz="3200" dirty="0" smtClean="0"/>
              <a:t>kvalita tovaru</a:t>
            </a:r>
          </a:p>
          <a:p>
            <a:pPr>
              <a:buFont typeface="Wingdings" pitchFamily="2" charset="2"/>
              <a:buChar char="q"/>
            </a:pPr>
            <a:endParaRPr lang="sk-SK" sz="3200" dirty="0" smtClean="0"/>
          </a:p>
          <a:p>
            <a:pPr>
              <a:buFont typeface="Wingdings" pitchFamily="2" charset="2"/>
              <a:buChar char="q"/>
            </a:pPr>
            <a:r>
              <a:rPr lang="sk-SK" sz="3200" dirty="0" smtClean="0"/>
              <a:t>informácie o vlastnostiach a spôsobe použitia </a:t>
            </a:r>
          </a:p>
          <a:p>
            <a:pPr>
              <a:buFont typeface="Wingdings" pitchFamily="2" charset="2"/>
              <a:buChar char="q"/>
            </a:pPr>
            <a:endParaRPr lang="sk-SK" sz="3200" dirty="0" smtClean="0"/>
          </a:p>
          <a:p>
            <a:pPr>
              <a:buFont typeface="Wingdings" pitchFamily="2" charset="2"/>
              <a:buChar char="q"/>
            </a:pPr>
            <a:r>
              <a:rPr lang="sk-SK" sz="3200" dirty="0" smtClean="0"/>
              <a:t>doklad o kúpe výrobku</a:t>
            </a:r>
          </a:p>
          <a:p>
            <a:pPr>
              <a:buFont typeface="Wingdings" pitchFamily="2" charset="2"/>
              <a:buChar char="q"/>
            </a:pPr>
            <a:endParaRPr lang="sk-SK" sz="3200" dirty="0" smtClean="0"/>
          </a:p>
          <a:p>
            <a:pPr>
              <a:buFont typeface="Wingdings" pitchFamily="2" charset="2"/>
              <a:buChar char="q"/>
            </a:pPr>
            <a:r>
              <a:rPr lang="sk-SK" sz="3200" dirty="0" smtClean="0"/>
              <a:t>balenie tovaru </a:t>
            </a:r>
          </a:p>
          <a:p>
            <a:endParaRPr lang="sk-SK" sz="3200" dirty="0" smtClean="0"/>
          </a:p>
          <a:p>
            <a:endParaRPr lang="sk-SK" dirty="0" smtClean="0"/>
          </a:p>
          <a:p>
            <a:endParaRPr lang="cs-CZ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72573"/>
            <a:ext cx="3486894" cy="209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4426" r="14850"/>
          <a:stretch/>
        </p:blipFill>
        <p:spPr bwMode="auto">
          <a:xfrm>
            <a:off x="5429200" y="4653135"/>
            <a:ext cx="3270870" cy="203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3568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Minimálna trvanlivosť a dátum spotreby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5493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b="1" u="sng" dirty="0" smtClean="0">
                <a:latin typeface="Times New Roman" pitchFamily="18" charset="0"/>
                <a:cs typeface="Times New Roman" pitchFamily="18" charset="0"/>
              </a:rPr>
              <a:t>Minimálna trvanlivosť</a:t>
            </a:r>
            <a:endParaRPr lang="sk-SK" sz="20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Dátumom minimálnej trvanlivosti sú označované výrobky, ktoré si do tohto dátumu pri splnení podmienok skladovania uchovávajú svoje špecifické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vlastnosti.</a:t>
            </a:r>
          </a:p>
          <a:p>
            <a:pPr marL="0" indent="0">
              <a:buNone/>
            </a:pPr>
            <a:r>
              <a:rPr lang="sk-SK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Vypršanie </a:t>
            </a:r>
            <a:r>
              <a:rPr lang="sk-SK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dátumu minimálnej </a:t>
            </a:r>
            <a:r>
              <a:rPr lang="sk-SK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trvanlivosti </a:t>
            </a:r>
          </a:p>
          <a:p>
            <a:pPr>
              <a:buFont typeface="Wingdings" pitchFamily="2" charset="2"/>
              <a:buChar char="q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Konzumovaním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takýchto výrobkov sa nevystavujeme zdravotnému riziku.  Po tomto dátume potravina môže zmeniť svoju štruktúru alebo znížiť kvalitu chuti.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Sú to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potraviny s dlhšou trvanlivosťou.</a:t>
            </a:r>
          </a:p>
          <a:p>
            <a:pPr marL="0" indent="0">
              <a:buNone/>
            </a:pPr>
            <a:r>
              <a:rPr lang="sk-SK" sz="2000" b="1" u="sng" dirty="0">
                <a:latin typeface="Times New Roman" pitchFamily="18" charset="0"/>
                <a:cs typeface="Times New Roman" pitchFamily="18" charset="0"/>
              </a:rPr>
              <a:t>Dátum spotreby</a:t>
            </a:r>
          </a:p>
          <a:p>
            <a:pPr>
              <a:buFont typeface="Wingdings" pitchFamily="2" charset="2"/>
              <a:buChar char="q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Týmto dátumom sú označované potraviny určené na rýchlu spotrebu, akými sú napríklad mliečne výrobky. Po tomto dátume môžu výrobky pre nás predstavovať zdravotné riziko.</a:t>
            </a:r>
          </a:p>
          <a:p>
            <a:pPr marL="0" indent="0">
              <a:buNone/>
            </a:pPr>
            <a:r>
              <a:rPr lang="sk-SK" sz="2000" b="1" u="sng" dirty="0" smtClean="0">
                <a:latin typeface="Times New Roman" pitchFamily="18" charset="0"/>
                <a:cs typeface="Times New Roman" pitchFamily="18" charset="0"/>
              </a:rPr>
              <a:t>Potraviny </a:t>
            </a:r>
            <a:r>
              <a:rPr lang="sk-SK" sz="2000" b="1" u="sng" dirty="0" smtClean="0">
                <a:latin typeface="Times New Roman" pitchFamily="18" charset="0"/>
                <a:cs typeface="Times New Roman" pitchFamily="18" charset="0"/>
              </a:rPr>
              <a:t>bez  </a:t>
            </a:r>
            <a:r>
              <a:rPr lang="sk-SK" sz="2000" b="1" u="sng" dirty="0">
                <a:latin typeface="Times New Roman" pitchFamily="18" charset="0"/>
                <a:cs typeface="Times New Roman" pitchFamily="18" charset="0"/>
              </a:rPr>
              <a:t>dátumu spotreby a minimálnej trvanlivosti</a:t>
            </a:r>
          </a:p>
          <a:p>
            <a:pPr>
              <a:buFont typeface="Wingdings" pitchFamily="2" charset="2"/>
              <a:buChar char="q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Existujú potraviny, ktoré nemusia obsahovať dátum spotreby ani minimálnej trvanlivosti. Sú to potraviny, ktoré nepodliehajú skaze – múka, cukor, soľ, potraviny s obsahom alkoholu minimálne 10%, žuvačky, ocot...</a:t>
            </a:r>
          </a:p>
          <a:p>
            <a:pPr marL="0" indent="0">
              <a:buNone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5329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Vzor pokladničného dokladu</a:t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16488" r="-1068" b="-499"/>
          <a:stretch/>
        </p:blipFill>
        <p:spPr bwMode="auto">
          <a:xfrm>
            <a:off x="226192" y="908720"/>
            <a:ext cx="862186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4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reklamácia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sk-SK" dirty="0" smtClean="0"/>
              <a:t>Chyby tovarov nazývame </a:t>
            </a:r>
            <a:r>
              <a:rPr lang="sk-SK" u="sng" dirty="0" err="1" smtClean="0"/>
              <a:t>vady</a:t>
            </a:r>
            <a:endParaRPr lang="sk-SK" u="sng" dirty="0" smtClean="0"/>
          </a:p>
          <a:p>
            <a:pPr>
              <a:buFont typeface="Wingdings" pitchFamily="2" charset="2"/>
              <a:buChar char="q"/>
            </a:pPr>
            <a:r>
              <a:rPr lang="sk-SK" dirty="0" err="1" smtClean="0"/>
              <a:t>Vady</a:t>
            </a:r>
            <a:r>
              <a:rPr lang="sk-SK" dirty="0" smtClean="0"/>
              <a:t> tovarov rozdeľujeme na:</a:t>
            </a:r>
          </a:p>
          <a:p>
            <a:pPr marL="0" indent="0">
              <a:buNone/>
            </a:pPr>
            <a:r>
              <a:rPr lang="sk-SK" dirty="0" smtClean="0"/>
              <a:t>		odstrániteľné a neodstrániteľné </a:t>
            </a:r>
          </a:p>
          <a:p>
            <a:pPr marL="0" indent="0">
              <a:buNone/>
            </a:pPr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Ak </a:t>
            </a:r>
            <a:r>
              <a:rPr lang="sk-SK" dirty="0"/>
              <a:t>ide o </a:t>
            </a:r>
            <a:r>
              <a:rPr lang="sk-SK" dirty="0" err="1"/>
              <a:t>vadu</a:t>
            </a:r>
            <a:r>
              <a:rPr lang="sk-SK" dirty="0"/>
              <a:t>, ktorú nemožno odstrániť a ktorá bráni tomu, aby sa vec mohla riadne užívať ako vec bez </a:t>
            </a:r>
            <a:r>
              <a:rPr lang="sk-SK" dirty="0" err="1"/>
              <a:t>vady</a:t>
            </a:r>
            <a:r>
              <a:rPr lang="sk-SK" dirty="0"/>
              <a:t>, má kupujúci právo na výmenu veci alebo má právo od zmluvy </a:t>
            </a:r>
            <a:r>
              <a:rPr lang="sk-SK" dirty="0" smtClean="0"/>
              <a:t>odstúpiť</a:t>
            </a:r>
          </a:p>
          <a:p>
            <a:pPr>
              <a:buFont typeface="Wingdings" pitchFamily="2" charset="2"/>
              <a:buChar char="q"/>
            </a:pPr>
            <a:endParaRPr lang="sk-SK" dirty="0"/>
          </a:p>
          <a:p>
            <a:pPr lvl="0">
              <a:buFont typeface="Wingdings" pitchFamily="2" charset="2"/>
              <a:buChar char="q"/>
            </a:pPr>
            <a:r>
              <a:rPr lang="sk-SK" dirty="0"/>
              <a:t>Ak predajca reklamáciu vybaví výmenou veci alebo jej časti, začína plynúť nová záručná doba (môže sa stať, že na niektorú časť bude dlhšia záručná doba, ako na ostatné časti)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27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sk-SK" dirty="0" smtClean="0"/>
              <a:t>Reklamácia 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70298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340768"/>
            <a:ext cx="8517632" cy="514116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sk-SK" dirty="0" smtClean="0"/>
              <a:t>Reklamáciu uplatňujeme v predajni, kde sme si tovar alebo službu kúpili</a:t>
            </a:r>
          </a:p>
          <a:p>
            <a:pPr>
              <a:buFont typeface="Wingdings" pitchFamily="2" charset="2"/>
              <a:buChar char="q"/>
            </a:pPr>
            <a:r>
              <a:rPr lang="sk-SK" b="1" dirty="0"/>
              <a:t>Predávajúci</a:t>
            </a:r>
            <a:r>
              <a:rPr lang="sk-SK" dirty="0"/>
              <a:t> alebo ním poverený pracovník </a:t>
            </a:r>
            <a:r>
              <a:rPr lang="sk-SK" b="1" dirty="0"/>
              <a:t>je povinný o reklamácii rozhodnúť ihneď.</a:t>
            </a:r>
            <a:endParaRPr lang="sk-SK" dirty="0"/>
          </a:p>
          <a:p>
            <a:pPr>
              <a:buFont typeface="Wingdings" pitchFamily="2" charset="2"/>
              <a:buChar char="q"/>
            </a:pPr>
            <a:r>
              <a:rPr lang="sk-SK" b="1" dirty="0" smtClean="0"/>
              <a:t>V </a:t>
            </a:r>
            <a:r>
              <a:rPr lang="sk-SK" b="1" dirty="0"/>
              <a:t>zložitých prípadoch do 3 pracovných dní</a:t>
            </a:r>
            <a:r>
              <a:rPr lang="sk-SK" dirty="0"/>
              <a:t> odo dňa uplatnenia reklamácie.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/>
              <a:t>V</a:t>
            </a:r>
            <a:r>
              <a:rPr lang="sk-SK" b="1" dirty="0"/>
              <a:t> odôvodnených prípadoch</a:t>
            </a:r>
            <a:r>
              <a:rPr lang="sk-SK" dirty="0"/>
              <a:t>, najmä ak sa vyžaduje zložité technické zhodnotenie stavu výrobku alebo služby,</a:t>
            </a:r>
            <a:r>
              <a:rPr lang="sk-SK" b="1" dirty="0"/>
              <a:t> </a:t>
            </a:r>
            <a:r>
              <a:rPr lang="sk-SK" b="1" dirty="0" smtClean="0"/>
              <a:t>najneskôr </a:t>
            </a:r>
            <a:r>
              <a:rPr lang="sk-SK" b="1" dirty="0"/>
              <a:t>do 30 dní </a:t>
            </a:r>
            <a:r>
              <a:rPr lang="sk-SK" dirty="0"/>
              <a:t>odo dňa uplatnenia reklamácie! </a:t>
            </a:r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/>
              <a:t>prvým a základným predpokladom pre úspešné uplatnenie svojich práv v reklamačnom </a:t>
            </a:r>
            <a:r>
              <a:rPr lang="sk-SK" dirty="0" smtClean="0"/>
              <a:t>konaní je</a:t>
            </a:r>
            <a:br>
              <a:rPr lang="sk-SK" dirty="0" smtClean="0"/>
            </a:br>
            <a:r>
              <a:rPr lang="sk-SK" b="1" dirty="0" smtClean="0"/>
              <a:t>doklad o zaplatení</a:t>
            </a:r>
            <a:endParaRPr lang="sk-SK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017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dobené">
  <a:themeElements>
    <a:clrScheme name="Zdoben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Zdoben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Zdoben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342</TotalTime>
  <Words>1220</Words>
  <Application>Microsoft Office PowerPoint</Application>
  <PresentationFormat>Prezentácia na obrazovke (4:3)</PresentationFormat>
  <Paragraphs>200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Zdobené</vt:lpstr>
      <vt:lpstr>Ochrana Spotrebiteľa</vt:lpstr>
      <vt:lpstr>Definícia spotrebiteľa</vt:lpstr>
      <vt:lpstr>Práva spotrebiteľa</vt:lpstr>
      <vt:lpstr>Povinnosti spotrebiteľa</vt:lpstr>
      <vt:lpstr>Čo nás zaujíma pri kúpe tovaru ?</vt:lpstr>
      <vt:lpstr>Minimálna trvanlivosť a dátum spotreby</vt:lpstr>
      <vt:lpstr>Vzor pokladničného dokladu </vt:lpstr>
      <vt:lpstr>reklamácia</vt:lpstr>
      <vt:lpstr>Reklamácia </vt:lpstr>
      <vt:lpstr>    Záručné doby podľa Občianskeho zákonníka</vt:lpstr>
      <vt:lpstr>Kam sa obrátiť, ak reklamáciu zamietnu...</vt:lpstr>
      <vt:lpstr>Práva spotrebiteľa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Užitočné internetové stránky</vt:lpstr>
      <vt:lpstr>Ďakujeme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Spotrebiteľa</dc:title>
  <dc:creator>Martina</dc:creator>
  <cp:lastModifiedBy>Pracanti</cp:lastModifiedBy>
  <cp:revision>19</cp:revision>
  <dcterms:created xsi:type="dcterms:W3CDTF">2016-01-17T10:22:44Z</dcterms:created>
  <dcterms:modified xsi:type="dcterms:W3CDTF">2016-01-18T12:30:24Z</dcterms:modified>
</cp:coreProperties>
</file>